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74" r:id="rId2"/>
    <p:sldId id="555" r:id="rId3"/>
    <p:sldId id="256" r:id="rId4"/>
    <p:sldId id="257" r:id="rId5"/>
    <p:sldId id="258" r:id="rId6"/>
    <p:sldId id="266" r:id="rId7"/>
    <p:sldId id="259" r:id="rId8"/>
    <p:sldId id="275" r:id="rId9"/>
    <p:sldId id="261" r:id="rId10"/>
    <p:sldId id="263" r:id="rId11"/>
    <p:sldId id="264" r:id="rId12"/>
    <p:sldId id="265" r:id="rId13"/>
    <p:sldId id="267" r:id="rId14"/>
    <p:sldId id="268" r:id="rId15"/>
    <p:sldId id="269" r:id="rId16"/>
    <p:sldId id="270" r:id="rId17"/>
    <p:sldId id="271" r:id="rId18"/>
    <p:sldId id="276" r:id="rId19"/>
    <p:sldId id="370" r:id="rId20"/>
    <p:sldId id="371" r:id="rId21"/>
    <p:sldId id="382" r:id="rId22"/>
    <p:sldId id="384" r:id="rId23"/>
    <p:sldId id="516" r:id="rId24"/>
    <p:sldId id="548" r:id="rId25"/>
    <p:sldId id="519" r:id="rId26"/>
    <p:sldId id="525" r:id="rId27"/>
    <p:sldId id="552" r:id="rId28"/>
    <p:sldId id="526" r:id="rId29"/>
    <p:sldId id="386" r:id="rId30"/>
    <p:sldId id="553" r:id="rId31"/>
    <p:sldId id="554" r:id="rId32"/>
    <p:sldId id="273" r:id="rId33"/>
    <p:sldId id="272"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101"/>
  </p:normalViewPr>
  <p:slideViewPr>
    <p:cSldViewPr snapToGrid="0" snapToObjects="1">
      <p:cViewPr varScale="1">
        <p:scale>
          <a:sx n="155" d="100"/>
          <a:sy n="155" d="100"/>
        </p:scale>
        <p:origin x="400" y="18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7B8DC4-1003-814D-8E48-75BE22142601}" type="datetimeFigureOut">
              <a:rPr lang="en-US" smtClean="0"/>
              <a:t>5/4/20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FA0F47-70BA-7B45-B86C-ECE7EC88F941}" type="slidenum">
              <a:rPr lang="en-US" smtClean="0"/>
              <a:t>‹#›</a:t>
            </a:fld>
            <a:endParaRPr lang="en-US"/>
          </a:p>
        </p:txBody>
      </p:sp>
    </p:spTree>
    <p:extLst>
      <p:ext uri="{BB962C8B-B14F-4D97-AF65-F5344CB8AC3E}">
        <p14:creationId xmlns:p14="http://schemas.microsoft.com/office/powerpoint/2010/main" val="15075490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Have kids decide and discuss – could have them line up according to their belief, debate</a:t>
            </a:r>
            <a:r>
              <a:rPr lang="en-US" baseline="0" dirty="0"/>
              <a:t> the sides</a:t>
            </a:r>
            <a:endParaRPr lang="en-US" dirty="0"/>
          </a:p>
        </p:txBody>
      </p:sp>
      <p:sp>
        <p:nvSpPr>
          <p:cNvPr id="4" name="Slide Number Placeholder 3"/>
          <p:cNvSpPr>
            <a:spLocks noGrp="1"/>
          </p:cNvSpPr>
          <p:nvPr>
            <p:ph type="sldNum" sz="quarter" idx="10"/>
          </p:nvPr>
        </p:nvSpPr>
        <p:spPr/>
        <p:txBody>
          <a:bodyPr/>
          <a:lstStyle/>
          <a:p>
            <a:fld id="{6EFA0F47-70BA-7B45-B86C-ECE7EC88F941}" type="slidenum">
              <a:rPr lang="en-US" smtClean="0"/>
              <a:t>6</a:t>
            </a:fld>
            <a:endParaRPr lang="en-US"/>
          </a:p>
        </p:txBody>
      </p:sp>
    </p:spTree>
    <p:extLst>
      <p:ext uri="{BB962C8B-B14F-4D97-AF65-F5344CB8AC3E}">
        <p14:creationId xmlns:p14="http://schemas.microsoft.com/office/powerpoint/2010/main" val="1365017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Lynn- </a:t>
            </a:r>
          </a:p>
        </p:txBody>
      </p:sp>
      <p:sp>
        <p:nvSpPr>
          <p:cNvPr id="4" name="Slide Number Placeholder 3"/>
          <p:cNvSpPr>
            <a:spLocks noGrp="1"/>
          </p:cNvSpPr>
          <p:nvPr>
            <p:ph type="sldNum" sz="quarter" idx="10"/>
          </p:nvPr>
        </p:nvSpPr>
        <p:spPr/>
        <p:txBody>
          <a:bodyPr/>
          <a:lstStyle/>
          <a:p>
            <a:fld id="{5D0CFE7E-5FB5-194A-858C-275960E5676C}" type="slidenum">
              <a:rPr lang="en-US" smtClean="0"/>
              <a:pPr/>
              <a:t>24</a:t>
            </a:fld>
            <a:endParaRPr lang="en-US"/>
          </a:p>
        </p:txBody>
      </p:sp>
    </p:spTree>
    <p:extLst>
      <p:ext uri="{BB962C8B-B14F-4D97-AF65-F5344CB8AC3E}">
        <p14:creationId xmlns:p14="http://schemas.microsoft.com/office/powerpoint/2010/main" val="4123612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Lynn- </a:t>
            </a:r>
          </a:p>
        </p:txBody>
      </p:sp>
      <p:sp>
        <p:nvSpPr>
          <p:cNvPr id="4" name="Slide Number Placeholder 3"/>
          <p:cNvSpPr>
            <a:spLocks noGrp="1"/>
          </p:cNvSpPr>
          <p:nvPr>
            <p:ph type="sldNum" sz="quarter" idx="10"/>
          </p:nvPr>
        </p:nvSpPr>
        <p:spPr/>
        <p:txBody>
          <a:bodyPr/>
          <a:lstStyle/>
          <a:p>
            <a:fld id="{5D0CFE7E-5FB5-194A-858C-275960E5676C}" type="slidenum">
              <a:rPr lang="en-US" smtClean="0"/>
              <a:pPr/>
              <a:t>25</a:t>
            </a:fld>
            <a:endParaRPr lang="en-US"/>
          </a:p>
        </p:txBody>
      </p:sp>
    </p:spTree>
    <p:extLst>
      <p:ext uri="{BB962C8B-B14F-4D97-AF65-F5344CB8AC3E}">
        <p14:creationId xmlns:p14="http://schemas.microsoft.com/office/powerpoint/2010/main" val="4189889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 Balancing</a:t>
            </a:r>
            <a:r>
              <a:rPr lang="en-US" baseline="0" dirty="0"/>
              <a:t> loops can produce oscillating behavior, but they can also seek an implicit or explicit goal, thus leveling out over time.</a:t>
            </a:r>
            <a:endParaRPr lang="en-US" dirty="0"/>
          </a:p>
        </p:txBody>
      </p:sp>
      <p:sp>
        <p:nvSpPr>
          <p:cNvPr id="4" name="Slide Number Placeholder 3"/>
          <p:cNvSpPr>
            <a:spLocks noGrp="1"/>
          </p:cNvSpPr>
          <p:nvPr>
            <p:ph type="sldNum" sz="quarter" idx="10"/>
          </p:nvPr>
        </p:nvSpPr>
        <p:spPr/>
        <p:txBody>
          <a:bodyPr/>
          <a:lstStyle/>
          <a:p>
            <a:fld id="{5D0CFE7E-5FB5-194A-858C-275960E5676C}" type="slidenum">
              <a:rPr lang="en-US" smtClean="0"/>
              <a:pPr/>
              <a:t>26</a:t>
            </a:fld>
            <a:endParaRPr lang="en-US"/>
          </a:p>
        </p:txBody>
      </p:sp>
    </p:spTree>
    <p:extLst>
      <p:ext uri="{BB962C8B-B14F-4D97-AF65-F5344CB8AC3E}">
        <p14:creationId xmlns:p14="http://schemas.microsoft.com/office/powerpoint/2010/main" val="3139070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 Balancing</a:t>
            </a:r>
            <a:r>
              <a:rPr lang="en-US" baseline="0" dirty="0"/>
              <a:t> loops can produce oscillating behavior, but they can also seek an implicit or explicit goal, thus leveling out over time.</a:t>
            </a:r>
            <a:endParaRPr lang="en-US" dirty="0"/>
          </a:p>
        </p:txBody>
      </p:sp>
      <p:sp>
        <p:nvSpPr>
          <p:cNvPr id="4" name="Slide Number Placeholder 3"/>
          <p:cNvSpPr>
            <a:spLocks noGrp="1"/>
          </p:cNvSpPr>
          <p:nvPr>
            <p:ph type="sldNum" sz="quarter" idx="10"/>
          </p:nvPr>
        </p:nvSpPr>
        <p:spPr/>
        <p:txBody>
          <a:bodyPr/>
          <a:lstStyle/>
          <a:p>
            <a:fld id="{5D0CFE7E-5FB5-194A-858C-275960E5676C}" type="slidenum">
              <a:rPr lang="en-US" smtClean="0"/>
              <a:pPr/>
              <a:t>27</a:t>
            </a:fld>
            <a:endParaRPr lang="en-US"/>
          </a:p>
        </p:txBody>
      </p:sp>
    </p:spTree>
    <p:extLst>
      <p:ext uri="{BB962C8B-B14F-4D97-AF65-F5344CB8AC3E}">
        <p14:creationId xmlns:p14="http://schemas.microsoft.com/office/powerpoint/2010/main" val="361766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Brian- </a:t>
            </a:r>
          </a:p>
        </p:txBody>
      </p:sp>
      <p:sp>
        <p:nvSpPr>
          <p:cNvPr id="4" name="Slide Number Placeholder 3"/>
          <p:cNvSpPr>
            <a:spLocks noGrp="1"/>
          </p:cNvSpPr>
          <p:nvPr>
            <p:ph type="sldNum" sz="quarter" idx="10"/>
          </p:nvPr>
        </p:nvSpPr>
        <p:spPr/>
        <p:txBody>
          <a:bodyPr/>
          <a:lstStyle/>
          <a:p>
            <a:fld id="{5D0CFE7E-5FB5-194A-858C-275960E5676C}" type="slidenum">
              <a:rPr lang="en-US" smtClean="0"/>
              <a:pPr/>
              <a:t>28</a:t>
            </a:fld>
            <a:endParaRPr lang="en-US"/>
          </a:p>
        </p:txBody>
      </p:sp>
    </p:spTree>
    <p:extLst>
      <p:ext uri="{BB962C8B-B14F-4D97-AF65-F5344CB8AC3E}">
        <p14:creationId xmlns:p14="http://schemas.microsoft.com/office/powerpoint/2010/main" val="2676927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5714" name="Rectangle 2"/>
          <p:cNvSpPr>
            <a:spLocks noGrp="1" noRot="1" noChangeAspect="1" noChangeArrowheads="1" noTextEdit="1"/>
          </p:cNvSpPr>
          <p:nvPr>
            <p:ph type="sldImg"/>
          </p:nvPr>
        </p:nvSpPr>
        <p:spPr>
          <a:xfrm>
            <a:off x="393700" y="692150"/>
            <a:ext cx="6070600" cy="3416300"/>
          </a:xfrm>
          <a:ln/>
        </p:spPr>
      </p:sp>
      <p:sp>
        <p:nvSpPr>
          <p:cNvPr id="755715" name="Rectangle 3"/>
          <p:cNvSpPr>
            <a:spLocks noGrp="1" noChangeArrowheads="1"/>
          </p:cNvSpPr>
          <p:nvPr>
            <p:ph type="body" idx="1"/>
          </p:nvPr>
        </p:nvSpPr>
        <p:spPr/>
        <p:txBody>
          <a:bodyPr/>
          <a:lstStyle/>
          <a:p>
            <a:r>
              <a:rPr lang="en-US" dirty="0"/>
              <a:t>Brian- Read around this loop with the group more than once to see how the story changes dynamics.</a:t>
            </a:r>
            <a:r>
              <a:rPr lang="en-US" baseline="0" dirty="0"/>
              <a:t>  Use the thumb  up/thumb down, but do point out the caveat about cultural sensitivity regarding use of certain hand gestures within different cultures.</a:t>
            </a:r>
          </a:p>
          <a:p>
            <a:r>
              <a:rPr lang="en-US" baseline="0" dirty="0"/>
              <a:t>Balancing dynamics will give you a BOTG that oscillates or approaches a limit.  Also, a good “cheat” is that if you have an odd number of “</a:t>
            </a:r>
            <a:r>
              <a:rPr lang="en-US" baseline="0" dirty="0" err="1"/>
              <a:t>o”s</a:t>
            </a:r>
            <a:r>
              <a:rPr lang="en-US" baseline="0" dirty="0"/>
              <a:t> or “-”s in a loop it will be a balancing loop.</a:t>
            </a:r>
            <a:endParaRPr lang="en-US" dirty="0"/>
          </a:p>
        </p:txBody>
      </p:sp>
    </p:spTree>
    <p:extLst>
      <p:ext uri="{BB962C8B-B14F-4D97-AF65-F5344CB8AC3E}">
        <p14:creationId xmlns:p14="http://schemas.microsoft.com/office/powerpoint/2010/main" val="4247706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What two loops do you see? Draw on board.</a:t>
            </a:r>
          </a:p>
        </p:txBody>
      </p:sp>
      <p:sp>
        <p:nvSpPr>
          <p:cNvPr id="4" name="Slide Number Placeholder 3"/>
          <p:cNvSpPr>
            <a:spLocks noGrp="1"/>
          </p:cNvSpPr>
          <p:nvPr>
            <p:ph type="sldNum" sz="quarter" idx="10"/>
          </p:nvPr>
        </p:nvSpPr>
        <p:spPr/>
        <p:txBody>
          <a:bodyPr/>
          <a:lstStyle/>
          <a:p>
            <a:fld id="{688EE58D-F61E-274C-A065-39A669C06EBE}" type="slidenum">
              <a:rPr lang="en-US" smtClean="0"/>
              <a:pPr/>
              <a:t>30</a:t>
            </a:fld>
            <a:endParaRPr lang="en-US"/>
          </a:p>
        </p:txBody>
      </p:sp>
    </p:spTree>
    <p:extLst>
      <p:ext uri="{BB962C8B-B14F-4D97-AF65-F5344CB8AC3E}">
        <p14:creationId xmlns:p14="http://schemas.microsoft.com/office/powerpoint/2010/main" val="1951957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 through guiding questions for the articles</a:t>
            </a:r>
            <a:r>
              <a:rPr lang="en-US" baseline="0" dirty="0"/>
              <a:t> they’ll be reading.</a:t>
            </a:r>
            <a:endParaRPr lang="en-US" dirty="0"/>
          </a:p>
        </p:txBody>
      </p:sp>
      <p:sp>
        <p:nvSpPr>
          <p:cNvPr id="4" name="Slide Number Placeholder 3"/>
          <p:cNvSpPr>
            <a:spLocks noGrp="1"/>
          </p:cNvSpPr>
          <p:nvPr>
            <p:ph type="sldNum" sz="quarter" idx="10"/>
          </p:nvPr>
        </p:nvSpPr>
        <p:spPr/>
        <p:txBody>
          <a:bodyPr/>
          <a:lstStyle/>
          <a:p>
            <a:fld id="{6EFA0F47-70BA-7B45-B86C-ECE7EC88F941}" type="slidenum">
              <a:rPr lang="en-US" smtClean="0"/>
              <a:t>7</a:t>
            </a:fld>
            <a:endParaRPr lang="en-US"/>
          </a:p>
        </p:txBody>
      </p:sp>
    </p:spTree>
    <p:extLst>
      <p:ext uri="{BB962C8B-B14F-4D97-AF65-F5344CB8AC3E}">
        <p14:creationId xmlns:p14="http://schemas.microsoft.com/office/powerpoint/2010/main" val="285153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Go through quickly – can read the articles together or</a:t>
            </a:r>
            <a:r>
              <a:rPr lang="en-US" baseline="0" dirty="0"/>
              <a:t> have them read independently (put on </a:t>
            </a:r>
            <a:r>
              <a:rPr lang="en-US" baseline="0" dirty="0" err="1"/>
              <a:t>pdf</a:t>
            </a:r>
            <a:r>
              <a:rPr lang="en-US" baseline="0"/>
              <a:t>).  Goal is to read and keep track of things that change or could change:  curiosity, open-mindedness, asking questions, knowledge, achievement, etc.</a:t>
            </a:r>
            <a:endParaRPr lang="en-US" dirty="0"/>
          </a:p>
        </p:txBody>
      </p:sp>
      <p:sp>
        <p:nvSpPr>
          <p:cNvPr id="4" name="Slide Number Placeholder 3"/>
          <p:cNvSpPr>
            <a:spLocks noGrp="1"/>
          </p:cNvSpPr>
          <p:nvPr>
            <p:ph type="sldNum" sz="quarter" idx="10"/>
          </p:nvPr>
        </p:nvSpPr>
        <p:spPr/>
        <p:txBody>
          <a:bodyPr/>
          <a:lstStyle/>
          <a:p>
            <a:fld id="{6EFA0F47-70BA-7B45-B86C-ECE7EC88F941}" type="slidenum">
              <a:rPr lang="en-US" smtClean="0"/>
              <a:t>8</a:t>
            </a:fld>
            <a:endParaRPr lang="en-US"/>
          </a:p>
        </p:txBody>
      </p:sp>
    </p:spTree>
    <p:extLst>
      <p:ext uri="{BB962C8B-B14F-4D97-AF65-F5344CB8AC3E}">
        <p14:creationId xmlns:p14="http://schemas.microsoft.com/office/powerpoint/2010/main" val="2304391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Review iceberg – focus on concept of structures/models impacting behavior-</a:t>
            </a:r>
            <a:r>
              <a:rPr lang="en-US" baseline="0" dirty="0"/>
              <a:t> click to focus in on bottom layers)</a:t>
            </a:r>
            <a:endParaRPr lang="en-US" dirty="0"/>
          </a:p>
        </p:txBody>
      </p:sp>
      <p:sp>
        <p:nvSpPr>
          <p:cNvPr id="4" name="Slide Number Placeholder 3"/>
          <p:cNvSpPr>
            <a:spLocks noGrp="1"/>
          </p:cNvSpPr>
          <p:nvPr>
            <p:ph type="sldNum" sz="quarter" idx="10"/>
          </p:nvPr>
        </p:nvSpPr>
        <p:spPr/>
        <p:txBody>
          <a:bodyPr/>
          <a:lstStyle/>
          <a:p>
            <a:fld id="{688EE58D-F61E-274C-A065-39A669C06EBE}" type="slidenum">
              <a:rPr lang="en-US" smtClean="0"/>
              <a:pPr/>
              <a:t>18</a:t>
            </a:fld>
            <a:endParaRPr lang="en-US"/>
          </a:p>
        </p:txBody>
      </p:sp>
    </p:spTree>
    <p:extLst>
      <p:ext uri="{BB962C8B-B14F-4D97-AF65-F5344CB8AC3E}">
        <p14:creationId xmlns:p14="http://schemas.microsoft.com/office/powerpoint/2010/main" val="210927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570" name="Rectangle 2"/>
          <p:cNvSpPr>
            <a:spLocks noGrp="1" noRot="1" noChangeAspect="1" noChangeArrowheads="1" noTextEdit="1"/>
          </p:cNvSpPr>
          <p:nvPr>
            <p:ph type="sldImg"/>
          </p:nvPr>
        </p:nvSpPr>
        <p:spPr>
          <a:xfrm>
            <a:off x="393700" y="692150"/>
            <a:ext cx="6070600" cy="3416300"/>
          </a:xfrm>
          <a:ln/>
        </p:spPr>
      </p:sp>
      <p:sp>
        <p:nvSpPr>
          <p:cNvPr id="749571" name="Rectangle 3"/>
          <p:cNvSpPr>
            <a:spLocks noGrp="1" noChangeArrowheads="1"/>
          </p:cNvSpPr>
          <p:nvPr>
            <p:ph type="body" idx="1"/>
          </p:nvPr>
        </p:nvSpPr>
        <p:spPr/>
        <p:txBody>
          <a:bodyPr/>
          <a:lstStyle/>
          <a:p>
            <a:r>
              <a:rPr lang="en-US"/>
              <a:t>The </a:t>
            </a:r>
            <a:r>
              <a:rPr lang="en-US" dirty="0"/>
              <a:t>important thing is that the connections are</a:t>
            </a:r>
            <a:r>
              <a:rPr lang="en-US" baseline="0" dirty="0"/>
              <a:t> causal, not relational.  Actually, relational would get at some element of complexity, which is the first sentence in the statement, but it wouldn’t get at the last sentence … “cause and effect.”</a:t>
            </a:r>
            <a:endParaRPr lang="en-US" dirty="0"/>
          </a:p>
        </p:txBody>
      </p:sp>
    </p:spTree>
    <p:extLst>
      <p:ext uri="{BB962C8B-B14F-4D97-AF65-F5344CB8AC3E}">
        <p14:creationId xmlns:p14="http://schemas.microsoft.com/office/powerpoint/2010/main" val="418245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1858" name="Rectangle 2"/>
          <p:cNvSpPr>
            <a:spLocks noGrp="1" noRot="1" noChangeAspect="1" noChangeArrowheads="1" noTextEdit="1"/>
          </p:cNvSpPr>
          <p:nvPr>
            <p:ph type="sldImg"/>
          </p:nvPr>
        </p:nvSpPr>
        <p:spPr>
          <a:xfrm>
            <a:off x="393700" y="692150"/>
            <a:ext cx="6070600" cy="3416300"/>
          </a:xfrm>
          <a:ln/>
        </p:spPr>
      </p:sp>
      <p:sp>
        <p:nvSpPr>
          <p:cNvPr id="761859" name="Rectangle 3"/>
          <p:cNvSpPr>
            <a:spLocks noGrp="1" noChangeArrowheads="1"/>
          </p:cNvSpPr>
          <p:nvPr>
            <p:ph type="body" idx="1"/>
          </p:nvPr>
        </p:nvSpPr>
        <p:spPr/>
        <p:txBody>
          <a:bodyPr/>
          <a:lstStyle/>
          <a:p>
            <a:r>
              <a:rPr lang="en-US" dirty="0"/>
              <a:t>Brian- In step</a:t>
            </a:r>
            <a:r>
              <a:rPr lang="en-US" baseline="0" dirty="0"/>
              <a:t> #1 it mentions to draw a circle of graphs.  Although it’s best if students have an understanding of how the elements have gone up/down over time, you may choose to only use variable names around the circle. In that case, it’s even more important to  “between graphs.” You can do connection circles in which you have just words written around the outside of the circle but, or if you’ll look at that eventually.</a:t>
            </a:r>
            <a:endParaRPr lang="en-US" dirty="0"/>
          </a:p>
        </p:txBody>
      </p:sp>
    </p:spTree>
    <p:extLst>
      <p:ext uri="{BB962C8B-B14F-4D97-AF65-F5344CB8AC3E}">
        <p14:creationId xmlns:p14="http://schemas.microsoft.com/office/powerpoint/2010/main" val="1352232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p:cNvSpPr>
            <a:spLocks noGrp="1" noRot="1" noChangeAspect="1" noChangeArrowheads="1" noTextEdit="1"/>
          </p:cNvSpPr>
          <p:nvPr>
            <p:ph type="sldImg"/>
          </p:nvPr>
        </p:nvSpPr>
        <p:spPr>
          <a:xfrm>
            <a:off x="393700" y="692150"/>
            <a:ext cx="6070600" cy="3416300"/>
          </a:xfrm>
          <a:ln/>
        </p:spPr>
      </p:sp>
      <p:sp>
        <p:nvSpPr>
          <p:cNvPr id="760835"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81118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Show on board while going through slides</a:t>
            </a:r>
          </a:p>
        </p:txBody>
      </p:sp>
      <p:sp>
        <p:nvSpPr>
          <p:cNvPr id="4" name="Slide Number Placeholder 3"/>
          <p:cNvSpPr>
            <a:spLocks noGrp="1"/>
          </p:cNvSpPr>
          <p:nvPr>
            <p:ph type="sldNum" sz="quarter" idx="10"/>
          </p:nvPr>
        </p:nvSpPr>
        <p:spPr/>
        <p:txBody>
          <a:bodyPr/>
          <a:lstStyle/>
          <a:p>
            <a:fld id="{688EE58D-F61E-274C-A065-39A669C06EBE}" type="slidenum">
              <a:rPr lang="en-US" smtClean="0"/>
              <a:pPr/>
              <a:t>22</a:t>
            </a:fld>
            <a:endParaRPr lang="en-US"/>
          </a:p>
        </p:txBody>
      </p:sp>
    </p:spTree>
    <p:extLst>
      <p:ext uri="{BB962C8B-B14F-4D97-AF65-F5344CB8AC3E}">
        <p14:creationId xmlns:p14="http://schemas.microsoft.com/office/powerpoint/2010/main" val="417888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D0CFE7E-5FB5-194A-858C-275960E5676C}" type="slidenum">
              <a:rPr lang="en-US" smtClean="0"/>
              <a:pPr/>
              <a:t>23</a:t>
            </a:fld>
            <a:endParaRPr lang="en-US"/>
          </a:p>
        </p:txBody>
      </p:sp>
    </p:spTree>
    <p:extLst>
      <p:ext uri="{BB962C8B-B14F-4D97-AF65-F5344CB8AC3E}">
        <p14:creationId xmlns:p14="http://schemas.microsoft.com/office/powerpoint/2010/main" val="388311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DF76F53-77B3-C94A-BFBD-8F3C0963E215}"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29F37-BF86-5148-8B2D-D5036B2D6E4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76F53-77B3-C94A-BFBD-8F3C0963E215}"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29F37-BF86-5148-8B2D-D5036B2D6E4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76F53-77B3-C94A-BFBD-8F3C0963E215}"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29F37-BF86-5148-8B2D-D5036B2D6E4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F76F53-77B3-C94A-BFBD-8F3C0963E215}"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29F37-BF86-5148-8B2D-D5036B2D6E4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F76F53-77B3-C94A-BFBD-8F3C0963E215}" type="datetimeFigureOut">
              <a:rPr lang="en-US" smtClean="0"/>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629F37-BF86-5148-8B2D-D5036B2D6E4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F76F53-77B3-C94A-BFBD-8F3C0963E215}" type="datetimeFigureOut">
              <a:rPr lang="en-US" smtClean="0"/>
              <a:t>5/4/20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29F37-BF86-5148-8B2D-D5036B2D6E4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F76F53-77B3-C94A-BFBD-8F3C0963E215}" type="datetimeFigureOut">
              <a:rPr lang="en-US" smtClean="0"/>
              <a:t>5/4/20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629F37-BF86-5148-8B2D-D5036B2D6E4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F76F53-77B3-C94A-BFBD-8F3C0963E215}" type="datetimeFigureOut">
              <a:rPr lang="en-US" smtClean="0"/>
              <a:t>5/4/20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629F37-BF86-5148-8B2D-D5036B2D6E4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F76F53-77B3-C94A-BFBD-8F3C0963E215}" type="datetimeFigureOut">
              <a:rPr lang="en-US" smtClean="0"/>
              <a:t>5/4/20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629F37-BF86-5148-8B2D-D5036B2D6E4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DF76F53-77B3-C94A-BFBD-8F3C0963E215}" type="datetimeFigureOut">
              <a:rPr lang="en-US" smtClean="0"/>
              <a:t>5/4/20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29F37-BF86-5148-8B2D-D5036B2D6E4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DF76F53-77B3-C94A-BFBD-8F3C0963E215}" type="datetimeFigureOut">
              <a:rPr lang="en-US" smtClean="0"/>
              <a:t>5/4/20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629F37-BF86-5148-8B2D-D5036B2D6E4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DF76F53-77B3-C94A-BFBD-8F3C0963E215}" type="datetimeFigureOut">
              <a:rPr lang="en-US" smtClean="0"/>
              <a:t>5/4/20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4629F37-BF86-5148-8B2D-D5036B2D6E4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kqed.org/mindshift/42518/how-to-spark-curiosity-in-children-by-embracing-uncertainty" TargetMode="External"/><Relationship Id="rId7" Type="http://schemas.openxmlformats.org/officeDocument/2006/relationships/hyperlink" Target="http://www.ascd.org/publications/educational-leadership/feb13/vol70/num05/The-Case-for-Curiosity.aspx"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edweek.org/ew/articles/2014/06/04/33shonstrom.h33.html" TargetMode="External"/><Relationship Id="rId5" Type="http://schemas.openxmlformats.org/officeDocument/2006/relationships/hyperlink" Target="https://www.teachthought.com/learning/5-learning-strategies-that-make-students-curious/" TargetMode="External"/><Relationship Id="rId4" Type="http://schemas.openxmlformats.org/officeDocument/2006/relationships/hyperlink" Target="http://ideas.time.com/2013/04/15/how-to-stimulate-curiosity/"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hyperlink" Target="http://cardstock.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hyperlink" Target="http://www.lifehack.org/articles/productivity/4-reasons-why-curiosity-is-important-and-how-to-develop-it.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ww.lifehack.org/articles/productivity/4-reasons-why-curiosity-is-important-and-how-to-develop-it.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9EA3-7441-7145-9EC4-1C54EA0DC8A1}"/>
              </a:ext>
            </a:extLst>
          </p:cNvPr>
          <p:cNvSpPr>
            <a:spLocks noGrp="1"/>
          </p:cNvSpPr>
          <p:nvPr>
            <p:ph type="title"/>
          </p:nvPr>
        </p:nvSpPr>
        <p:spPr/>
        <p:txBody>
          <a:bodyPr/>
          <a:lstStyle/>
          <a:p>
            <a:r>
              <a:rPr lang="en-US" b="1" dirty="0">
                <a:solidFill>
                  <a:schemeClr val="bg1"/>
                </a:solidFill>
                <a:latin typeface="Avenir Next Demi Bold" panose="020B0503020202020204" pitchFamily="34" charset="0"/>
              </a:rPr>
              <a:t>Other articles on curiosity</a:t>
            </a:r>
          </a:p>
        </p:txBody>
      </p:sp>
      <p:sp>
        <p:nvSpPr>
          <p:cNvPr id="3" name="Content Placeholder 2">
            <a:extLst>
              <a:ext uri="{FF2B5EF4-FFF2-40B4-BE49-F238E27FC236}">
                <a16:creationId xmlns:a16="http://schemas.microsoft.com/office/drawing/2014/main" id="{1E666958-69BC-AC43-BD8C-2C30B89F6AFA}"/>
              </a:ext>
            </a:extLst>
          </p:cNvPr>
          <p:cNvSpPr>
            <a:spLocks noGrp="1"/>
          </p:cNvSpPr>
          <p:nvPr>
            <p:ph idx="1"/>
          </p:nvPr>
        </p:nvSpPr>
        <p:spPr/>
        <p:txBody>
          <a:bodyPr/>
          <a:lstStyle/>
          <a:p>
            <a:pPr marL="0" indent="0">
              <a:lnSpc>
                <a:spcPct val="150000"/>
              </a:lnSpc>
              <a:buNone/>
            </a:pPr>
            <a:r>
              <a:rPr lang="en-US" sz="1800" dirty="0">
                <a:solidFill>
                  <a:srgbClr val="FFC000"/>
                </a:solidFill>
                <a:latin typeface="Avenir Next Medium" panose="020B0503020202020204" pitchFamily="34" charset="0"/>
                <a:hlinkClick r:id="rId3">
                  <a:extLst>
                    <a:ext uri="{A12FA001-AC4F-418D-AE19-62706E023703}">
                      <ahyp:hlinkClr xmlns:ahyp="http://schemas.microsoft.com/office/drawing/2018/hyperlinkcolor" val="tx"/>
                    </a:ext>
                  </a:extLst>
                </a:hlinkClick>
              </a:rPr>
              <a:t>How to Spark Curiosity in Children Through Embracing Uncertainty</a:t>
            </a:r>
            <a:endParaRPr lang="en-US" sz="1800" dirty="0">
              <a:solidFill>
                <a:srgbClr val="FFC000"/>
              </a:solidFill>
              <a:latin typeface="Avenir Next Medium" panose="020B0503020202020204" pitchFamily="34" charset="0"/>
            </a:endParaRPr>
          </a:p>
          <a:p>
            <a:pPr marL="0" indent="0">
              <a:lnSpc>
                <a:spcPct val="150000"/>
              </a:lnSpc>
              <a:buNone/>
            </a:pPr>
            <a:r>
              <a:rPr lang="en-US" sz="1800" dirty="0">
                <a:solidFill>
                  <a:srgbClr val="FFC000"/>
                </a:solidFill>
                <a:latin typeface="Avenir Next Medium" panose="020B0503020202020204" pitchFamily="34" charset="0"/>
                <a:hlinkClick r:id="rId4">
                  <a:extLst>
                    <a:ext uri="{A12FA001-AC4F-418D-AE19-62706E023703}">
                      <ahyp:hlinkClr xmlns:ahyp="http://schemas.microsoft.com/office/drawing/2018/hyperlinkcolor" val="tx"/>
                    </a:ext>
                  </a:extLst>
                </a:hlinkClick>
              </a:rPr>
              <a:t>How to Stimulate Curiosity</a:t>
            </a:r>
            <a:endParaRPr lang="en-US" sz="1800" dirty="0">
              <a:solidFill>
                <a:srgbClr val="FFC000"/>
              </a:solidFill>
              <a:latin typeface="Avenir Next Medium" panose="020B0503020202020204" pitchFamily="34" charset="0"/>
            </a:endParaRPr>
          </a:p>
          <a:p>
            <a:pPr marL="0" indent="0">
              <a:lnSpc>
                <a:spcPct val="150000"/>
              </a:lnSpc>
              <a:buNone/>
            </a:pPr>
            <a:r>
              <a:rPr lang="en-US" sz="1800" dirty="0">
                <a:solidFill>
                  <a:srgbClr val="FFC000"/>
                </a:solidFill>
                <a:latin typeface="Avenir Next Medium" panose="020B0503020202020204" pitchFamily="34" charset="0"/>
                <a:hlinkClick r:id="rId5">
                  <a:extLst>
                    <a:ext uri="{A12FA001-AC4F-418D-AE19-62706E023703}">
                      <ahyp:hlinkClr xmlns:ahyp="http://schemas.microsoft.com/office/drawing/2018/hyperlinkcolor" val="tx"/>
                    </a:ext>
                  </a:extLst>
                </a:hlinkClick>
              </a:rPr>
              <a:t>5 Learning Strategies That Make Students Curious </a:t>
            </a:r>
            <a:endParaRPr lang="en-US" sz="1800" dirty="0">
              <a:solidFill>
                <a:srgbClr val="FFC000"/>
              </a:solidFill>
              <a:latin typeface="Avenir Next Medium" panose="020B0503020202020204" pitchFamily="34" charset="0"/>
            </a:endParaRPr>
          </a:p>
          <a:p>
            <a:pPr marL="0" indent="0">
              <a:lnSpc>
                <a:spcPct val="150000"/>
              </a:lnSpc>
              <a:buNone/>
            </a:pPr>
            <a:r>
              <a:rPr lang="en-US" sz="1800" dirty="0">
                <a:solidFill>
                  <a:srgbClr val="FFC000"/>
                </a:solidFill>
                <a:latin typeface="Avenir Next Medium" panose="020B0503020202020204" pitchFamily="34" charset="0"/>
                <a:hlinkClick r:id="rId6">
                  <a:extLst>
                    <a:ext uri="{A12FA001-AC4F-418D-AE19-62706E023703}">
                      <ahyp:hlinkClr xmlns:ahyp="http://schemas.microsoft.com/office/drawing/2018/hyperlinkcolor" val="tx"/>
                    </a:ext>
                  </a:extLst>
                </a:hlinkClick>
              </a:rPr>
              <a:t>How Can Teachers Foster Curiosity? </a:t>
            </a:r>
            <a:endParaRPr lang="en-US" sz="1800" dirty="0">
              <a:solidFill>
                <a:srgbClr val="FFC000"/>
              </a:solidFill>
              <a:latin typeface="Avenir Next Medium" panose="020B0503020202020204" pitchFamily="34" charset="0"/>
            </a:endParaRPr>
          </a:p>
          <a:p>
            <a:pPr marL="0" indent="0">
              <a:lnSpc>
                <a:spcPct val="150000"/>
              </a:lnSpc>
              <a:buNone/>
            </a:pPr>
            <a:r>
              <a:rPr lang="en-US" sz="1800" dirty="0">
                <a:solidFill>
                  <a:srgbClr val="FFC000"/>
                </a:solidFill>
                <a:latin typeface="Avenir Next Medium" panose="020B0503020202020204" pitchFamily="34" charset="0"/>
                <a:hlinkClick r:id="rId7">
                  <a:extLst>
                    <a:ext uri="{A12FA001-AC4F-418D-AE19-62706E023703}">
                      <ahyp:hlinkClr xmlns:ahyp="http://schemas.microsoft.com/office/drawing/2018/hyperlinkcolor" val="tx"/>
                    </a:ext>
                  </a:extLst>
                </a:hlinkClick>
              </a:rPr>
              <a:t>The Case for Curiosity </a:t>
            </a:r>
            <a:endParaRPr lang="en-US" sz="1800" dirty="0">
              <a:solidFill>
                <a:srgbClr val="FFC000"/>
              </a:solidFill>
              <a:latin typeface="Avenir Next Medium" panose="020B0503020202020204" pitchFamily="34" charset="0"/>
            </a:endParaRPr>
          </a:p>
          <a:p>
            <a:endParaRPr lang="en-US" dirty="0"/>
          </a:p>
        </p:txBody>
      </p:sp>
    </p:spTree>
    <p:extLst>
      <p:ext uri="{BB962C8B-B14F-4D97-AF65-F5344CB8AC3E}">
        <p14:creationId xmlns:p14="http://schemas.microsoft.com/office/powerpoint/2010/main" val="3466166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0193" y="38875"/>
            <a:ext cx="6686702" cy="4956419"/>
          </a:xfrm>
        </p:spPr>
        <p:txBody>
          <a:bodyPr>
            <a:noAutofit/>
          </a:bodyPr>
          <a:lstStyle/>
          <a:p>
            <a:pPr marL="342900" indent="-342900" fontAlgn="t">
              <a:buFont typeface="+mj-lt"/>
              <a:buAutoNum type="arabicPeriod" startAt="2"/>
            </a:pPr>
            <a:r>
              <a:rPr lang="en-US" sz="1650" b="1" dirty="0"/>
              <a:t>It makes your mind observant of new ideas</a:t>
            </a:r>
            <a:br>
              <a:rPr lang="en-US" sz="1650" dirty="0"/>
            </a:br>
            <a:r>
              <a:rPr lang="en-US" sz="1650" dirty="0"/>
              <a:t>When you are curious about something, your mind expects and anticipates new ideas related to it. When the ideas come they will soon be recognized. Without curiosity, the ideas may pass right in front of you and yet you miss them because your mind is not prepared to recognize them. Just think, how many great ideas may </a:t>
            </a:r>
            <a:r>
              <a:rPr lang="en-US" sz="1650"/>
              <a:t>have been lost </a:t>
            </a:r>
            <a:r>
              <a:rPr lang="en-US" sz="1650" dirty="0"/>
              <a:t>due to lack of curiosity?</a:t>
            </a:r>
          </a:p>
          <a:p>
            <a:pPr marL="342900" indent="-342900" fontAlgn="t">
              <a:buFont typeface="+mj-lt"/>
              <a:buAutoNum type="arabicPeriod" startAt="2"/>
            </a:pPr>
            <a:r>
              <a:rPr lang="en-US" sz="1650" b="1" dirty="0"/>
              <a:t>It opens up new worlds and possibilities</a:t>
            </a:r>
            <a:br>
              <a:rPr lang="en-US" sz="1650" b="1" dirty="0"/>
            </a:br>
            <a:r>
              <a:rPr lang="en-US" sz="1650" dirty="0"/>
              <a:t>By being curious you will be able to see new worlds and possibilities which are normally not visible. They are hidden behind the surface of normal life, and it takes a curious mind to look beneath the surface and discover these new worlds and possibilities.</a:t>
            </a:r>
          </a:p>
          <a:p>
            <a:pPr marL="342900" indent="-342900" fontAlgn="t">
              <a:buFont typeface="+mj-lt"/>
              <a:buAutoNum type="arabicPeriod" startAt="2"/>
            </a:pPr>
            <a:r>
              <a:rPr lang="en-US" sz="1650" b="1" dirty="0"/>
              <a:t>It brings excitement into your life</a:t>
            </a:r>
            <a:br>
              <a:rPr lang="en-US" sz="1650" dirty="0"/>
            </a:br>
            <a:r>
              <a:rPr lang="en-US" sz="1650" dirty="0"/>
              <a:t>The life of curious people is far from boring. It’s neither dull nor routine. There are always new things that attract their attention, there are always new ‘toys’ to play with. Instead of being bored, curious people have an adventurous life.</a:t>
            </a:r>
          </a:p>
          <a:p>
            <a:pPr marL="342900" indent="-342900" fontAlgn="t">
              <a:buFont typeface="+mj-lt"/>
              <a:buAutoNum type="arabicPeriod" startAt="2"/>
            </a:pP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0193" y="38875"/>
            <a:ext cx="6686702" cy="4956419"/>
          </a:xfrm>
        </p:spPr>
        <p:txBody>
          <a:bodyPr>
            <a:noAutofit/>
          </a:bodyPr>
          <a:lstStyle/>
          <a:p>
            <a:pPr marL="0" fontAlgn="t">
              <a:buNone/>
            </a:pPr>
            <a:r>
              <a:rPr lang="en-US" sz="1725" dirty="0"/>
              <a:t>Now, knowing the importance of curiosity, here are some tips to develop it:</a:t>
            </a:r>
          </a:p>
          <a:p>
            <a:pPr marL="0" fontAlgn="t">
              <a:buNone/>
            </a:pPr>
            <a:r>
              <a:rPr lang="en-US" sz="1725" b="1" dirty="0"/>
              <a:t>1. Keep an open mind.</a:t>
            </a:r>
            <a:endParaRPr lang="en-US" sz="1725" dirty="0"/>
          </a:p>
          <a:p>
            <a:pPr marL="0" fontAlgn="t">
              <a:buNone/>
            </a:pPr>
            <a:r>
              <a:rPr lang="en-US" sz="1725" dirty="0"/>
              <a:t>This is essential if you are to have a curious mind. Be open to learn, unlearn, and relearn. Some things you know and believe might be wrong, and you should be prepared to accept this possibility and change your mind.</a:t>
            </a:r>
          </a:p>
          <a:p>
            <a:pPr marL="0" fontAlgn="t">
              <a:buNone/>
            </a:pPr>
            <a:r>
              <a:rPr lang="en-US" sz="1725" b="1" dirty="0"/>
              <a:t>2. Don’t take things as granted.</a:t>
            </a:r>
            <a:endParaRPr lang="en-US" sz="1725" dirty="0"/>
          </a:p>
          <a:p>
            <a:pPr marL="0" fontAlgn="t">
              <a:buNone/>
            </a:pPr>
            <a:r>
              <a:rPr lang="en-US" sz="1725" dirty="0"/>
              <a:t>If you just accept the world as it is without trying to dig deeper, you will certainly lose the ‘holy curiosity’. Never take things as granted. Try to dig deeper beneath the surface of what is around you.</a:t>
            </a:r>
          </a:p>
          <a:p>
            <a:pPr marL="0" fontAlgn="t">
              <a:buNone/>
            </a:pPr>
            <a:r>
              <a:rPr lang="en-US" sz="1725" b="1" dirty="0"/>
              <a:t>3. Ask questions relentlessly.</a:t>
            </a:r>
            <a:endParaRPr lang="en-US" sz="1725" dirty="0"/>
          </a:p>
          <a:p>
            <a:pPr marL="0" fontAlgn="t">
              <a:buNone/>
            </a:pPr>
            <a:r>
              <a:rPr lang="en-US" sz="1725" dirty="0"/>
              <a:t>A sure way to dig deeper beneath the surface is asking questions: </a:t>
            </a:r>
            <a:r>
              <a:rPr lang="en-US" sz="1725" i="1" dirty="0"/>
              <a:t>What </a:t>
            </a:r>
            <a:r>
              <a:rPr lang="en-US" sz="1725" dirty="0"/>
              <a:t>is that? </a:t>
            </a:r>
            <a:r>
              <a:rPr lang="en-US" sz="1725" i="1" dirty="0"/>
              <a:t>Why </a:t>
            </a:r>
            <a:r>
              <a:rPr lang="en-US" sz="1725" dirty="0"/>
              <a:t>is it made that way? </a:t>
            </a:r>
            <a:r>
              <a:rPr lang="en-US" sz="1725" i="1" dirty="0"/>
              <a:t>When </a:t>
            </a:r>
            <a:r>
              <a:rPr lang="en-US" sz="1725" dirty="0"/>
              <a:t>was it made? </a:t>
            </a:r>
            <a:r>
              <a:rPr lang="en-US" sz="1725" i="1" dirty="0"/>
              <a:t>Who </a:t>
            </a:r>
            <a:r>
              <a:rPr lang="en-US" sz="1725" dirty="0"/>
              <a:t>invented it? </a:t>
            </a:r>
            <a:r>
              <a:rPr lang="en-US" sz="1725" i="1" dirty="0"/>
              <a:t>Where </a:t>
            </a:r>
            <a:r>
              <a:rPr lang="en-US" sz="1725" dirty="0"/>
              <a:t>does it come from? </a:t>
            </a:r>
            <a:r>
              <a:rPr lang="en-US" sz="1725" i="1" dirty="0"/>
              <a:t>How </a:t>
            </a:r>
            <a:r>
              <a:rPr lang="en-US" sz="1725" dirty="0"/>
              <a:t>does it work? </a:t>
            </a:r>
            <a:r>
              <a:rPr lang="en-US" sz="1725" i="1" dirty="0"/>
              <a:t>What, why, when, who, where,</a:t>
            </a:r>
            <a:r>
              <a:rPr lang="en-US" sz="1725" dirty="0"/>
              <a:t> and </a:t>
            </a:r>
            <a:r>
              <a:rPr lang="en-US" sz="1725" i="1" dirty="0"/>
              <a:t>how </a:t>
            </a:r>
            <a:r>
              <a:rPr lang="en-US" sz="1725" dirty="0"/>
              <a:t>are the best friends of curious people.</a:t>
            </a:r>
          </a:p>
          <a:p>
            <a:pPr marL="0" fontAlgn="t">
              <a:buNone/>
            </a:pPr>
            <a:endParaRPr lang="en-US" sz="1725"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0193" y="38875"/>
            <a:ext cx="6686702" cy="4956419"/>
          </a:xfrm>
        </p:spPr>
        <p:txBody>
          <a:bodyPr>
            <a:noAutofit/>
          </a:bodyPr>
          <a:lstStyle/>
          <a:p>
            <a:pPr marL="0" fontAlgn="t">
              <a:buNone/>
            </a:pPr>
            <a:r>
              <a:rPr lang="en-US" sz="1575" b="1" dirty="0"/>
              <a:t>4. Don’t label something as boring.</a:t>
            </a:r>
            <a:endParaRPr lang="en-US" sz="1575" dirty="0"/>
          </a:p>
          <a:p>
            <a:pPr marL="0" fontAlgn="t">
              <a:buNone/>
            </a:pPr>
            <a:r>
              <a:rPr lang="en-US" sz="1575" dirty="0"/>
              <a:t>Whenever you label something as boring, you close one more door of possibilities. Curious people are unlikely to call something as boring. Instead, they always see it as a door to an exciting new world. Even if they don’t yet have time to explore it, they will leave the door open to be visited another time.</a:t>
            </a:r>
          </a:p>
          <a:p>
            <a:pPr marL="0" fontAlgn="t">
              <a:buNone/>
            </a:pPr>
            <a:r>
              <a:rPr lang="en-US" sz="1575" b="1" dirty="0"/>
              <a:t>5. See learning as something fun.</a:t>
            </a:r>
            <a:endParaRPr lang="en-US" sz="1575" dirty="0"/>
          </a:p>
          <a:p>
            <a:pPr marL="0" fontAlgn="t">
              <a:buNone/>
            </a:pPr>
            <a:r>
              <a:rPr lang="en-US" sz="1575" dirty="0"/>
              <a:t>If you see learning as a burden, there’s no way you will want to dig deeper into anything. That will just make the burden heavier. But if you think of learning as something fun, you will naturally </a:t>
            </a:r>
            <a:r>
              <a:rPr lang="en-US" sz="1575" i="1" dirty="0"/>
              <a:t>want</a:t>
            </a:r>
            <a:r>
              <a:rPr lang="en-US" sz="1575" dirty="0"/>
              <a:t> to dig deeper. So look at life through the glasses of fun and excitement and enjoy the learning process..</a:t>
            </a:r>
          </a:p>
          <a:p>
            <a:pPr marL="0" fontAlgn="t">
              <a:buNone/>
            </a:pPr>
            <a:r>
              <a:rPr lang="en-US" sz="1575" b="1" dirty="0"/>
              <a:t>6. Read diverse kinds of reading.</a:t>
            </a:r>
            <a:endParaRPr lang="en-US" sz="1575" dirty="0"/>
          </a:p>
          <a:p>
            <a:pPr marL="0" fontAlgn="t">
              <a:buNone/>
            </a:pPr>
            <a:r>
              <a:rPr lang="en-US" sz="1575" dirty="0"/>
              <a:t>Don’t spend too much time on just one world; take a look at other worlds. It will introduce you to the possibilities and excitement of the other worlds which may spark your interest to explore them further. One easy way to do this is through reading diverse kinds of reading. Try to pick a book or magazine on a new subject and let it feed your mind with the excitement of a new world.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9348" y="-1"/>
            <a:ext cx="6579793" cy="914401"/>
          </a:xfrm>
        </p:spPr>
        <p:txBody>
          <a:bodyPr>
            <a:noAutofit/>
          </a:bodyPr>
          <a:lstStyle/>
          <a:p>
            <a:r>
              <a:rPr lang="en-US" sz="2325" dirty="0"/>
              <a:t>“Curious about Curiosity”</a:t>
            </a:r>
            <a:br>
              <a:rPr lang="en-US" sz="2325" dirty="0"/>
            </a:br>
            <a:r>
              <a:rPr lang="en-US" sz="1800" dirty="0"/>
              <a:t>By:  Ben Dean, PhD</a:t>
            </a:r>
            <a:br>
              <a:rPr lang="en-US" sz="2325" dirty="0"/>
            </a:br>
            <a:r>
              <a:rPr lang="en-US" sz="1050" dirty="0" err="1"/>
              <a:t>https://www.authentichappiness.sas.upenn.edu/newsletters/authentichappinesscoaching/curiosity</a:t>
            </a:r>
            <a:endParaRPr lang="en-US" sz="1050" dirty="0"/>
          </a:p>
        </p:txBody>
      </p:sp>
      <p:sp>
        <p:nvSpPr>
          <p:cNvPr id="3" name="Content Placeholder 2"/>
          <p:cNvSpPr>
            <a:spLocks noGrp="1"/>
          </p:cNvSpPr>
          <p:nvPr>
            <p:ph idx="1"/>
          </p:nvPr>
        </p:nvSpPr>
        <p:spPr>
          <a:xfrm>
            <a:off x="1269348" y="1032933"/>
            <a:ext cx="6579793" cy="4108138"/>
          </a:xfrm>
        </p:spPr>
        <p:txBody>
          <a:bodyPr>
            <a:normAutofit fontScale="92500"/>
          </a:bodyPr>
          <a:lstStyle/>
          <a:p>
            <a:pPr marL="0">
              <a:buNone/>
            </a:pPr>
            <a:r>
              <a:rPr lang="en-US" b="1" dirty="0"/>
              <a:t>This week’s featured strength is Curiosity.</a:t>
            </a:r>
          </a:p>
          <a:p>
            <a:pPr marL="0">
              <a:buNone/>
            </a:pPr>
            <a:r>
              <a:rPr lang="en-US" b="1" dirty="0"/>
              <a:t>Definition</a:t>
            </a:r>
          </a:p>
          <a:p>
            <a:pPr marL="0">
              <a:buNone/>
            </a:pPr>
            <a:r>
              <a:rPr lang="en-US" dirty="0"/>
              <a:t>	Curious people have an ongoing, intrinsic interest in both their inner experience and the world around them. Curious people tend to be attracted to new people, new things, and new experiences, and they are rarely bored.</a:t>
            </a:r>
          </a:p>
          <a:p>
            <a:pPr marL="0">
              <a:buNone/>
            </a:pPr>
            <a:r>
              <a:rPr lang="en-US" dirty="0"/>
              <a:t>	Everyone possesses curiosity to some degree. People differ according to the strength and breadth of their curiosity and their willingness to act on it. (How motivated are you by your curiosity? Are you curious in one domain or across many domains?)</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8223" y="145777"/>
            <a:ext cx="6540917" cy="4830080"/>
          </a:xfrm>
        </p:spPr>
        <p:txBody>
          <a:bodyPr>
            <a:noAutofit/>
          </a:bodyPr>
          <a:lstStyle/>
          <a:p>
            <a:pPr marL="0">
              <a:buNone/>
            </a:pPr>
            <a:r>
              <a:rPr lang="en-US" sz="1650" b="1" dirty="0"/>
              <a:t>Benefits of Curiosity</a:t>
            </a:r>
          </a:p>
          <a:p>
            <a:pPr marL="0">
              <a:buNone/>
            </a:pPr>
            <a:r>
              <a:rPr lang="en-US" sz="1650" dirty="0"/>
              <a:t>	Curiosity benefits our social and romantic lives. Curious people are often considered good listeners and conversationalists. In the early stages of a relationship, we tend to talk about our interests or hobbies. One reason for this is that people tend to equate “having many interests” with “interesting,” and for good reason. Curious people tend to bring fun and novelty into relationships.</a:t>
            </a:r>
          </a:p>
          <a:p>
            <a:pPr marL="0">
              <a:buNone/>
            </a:pPr>
            <a:r>
              <a:rPr lang="en-US" sz="1650" dirty="0"/>
              <a:t>	Curiosity is associated with intelligence and problem-solving ability. Although researchers have not identified the precise pathway by which curiosity leads to cognitive growth, a likely explanation concerns the rich environment curious people create for themselves as they seek new experiences and explore new ideas. Put simply, curious brains are active brains, and active brains become smart brains.</a:t>
            </a:r>
          </a:p>
          <a:p>
            <a:pPr marL="0">
              <a:buNone/>
            </a:pPr>
            <a:r>
              <a:rPr lang="en-US" sz="1650" dirty="0"/>
              <a:t>	Curiosity is associated with high performance in both academic and work settings. There is evidence to suggest an upward spiraling relationship between curiosity and knowledge. The more we learn, the more we want to learn, and so 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8223" y="145777"/>
            <a:ext cx="6540917" cy="4830080"/>
          </a:xfrm>
        </p:spPr>
        <p:txBody>
          <a:bodyPr>
            <a:noAutofit/>
          </a:bodyPr>
          <a:lstStyle/>
          <a:p>
            <a:pPr marL="0">
              <a:buNone/>
            </a:pPr>
            <a:r>
              <a:rPr lang="en-US" sz="1875" b="1" dirty="0"/>
              <a:t>The Downside to Curiosity: When Curiosity Kills the Cat</a:t>
            </a:r>
          </a:p>
          <a:p>
            <a:pPr marL="0">
              <a:buNone/>
            </a:pPr>
            <a:r>
              <a:rPr lang="en-US" sz="1875" dirty="0"/>
              <a:t>	Curiosity in the absence of good judgment can lead to trouble. Do you recall Jessica Fletcher, the author/amateur sleuth from the television series “Murder She Wrote”? Without fail, toward the end of every episode, Jessica Fletcher’s curiosity led her to confront a dangerous criminal in a remote area. Unfortunately for us, the police don’t always rush in at the last minute in real life!</a:t>
            </a:r>
          </a:p>
          <a:p>
            <a:pPr marL="0">
              <a:buNone/>
            </a:pPr>
            <a:r>
              <a:rPr lang="en-US" sz="1875" dirty="0"/>
              <a:t>	When curiosity clashes with social norms, further trouble can ensue. Anyone with a small child needs no further elaboration on this point. Curiosity can motivate the youngster to ask questions such as, “Why don’t you have any children?” or “Is that man’s belly big because he’s pregnant?”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8223" y="145777"/>
            <a:ext cx="6540917" cy="4830080"/>
          </a:xfrm>
        </p:spPr>
        <p:txBody>
          <a:bodyPr>
            <a:noAutofit/>
          </a:bodyPr>
          <a:lstStyle/>
          <a:p>
            <a:pPr marL="0">
              <a:buNone/>
            </a:pPr>
            <a:r>
              <a:rPr lang="en-US" sz="1800" b="1" dirty="0"/>
              <a:t>Building Curiosity</a:t>
            </a:r>
          </a:p>
          <a:p>
            <a:pPr marL="0">
              <a:buNone/>
            </a:pPr>
            <a:r>
              <a:rPr lang="en-US" sz="1725" dirty="0"/>
              <a:t>	All things considered, the benefits of curiosity far outweigh the possible risks. Cultivating this strength can lead to both personal and professional rewards. So how might we go about developing this strength? One idea comes from the work by </a:t>
            </a:r>
            <a:r>
              <a:rPr lang="en-US" sz="1725" dirty="0" err="1"/>
              <a:t>Mihalyi</a:t>
            </a:r>
            <a:r>
              <a:rPr lang="en-US" sz="1725" dirty="0"/>
              <a:t> </a:t>
            </a:r>
            <a:r>
              <a:rPr lang="en-US" sz="1725" dirty="0" err="1"/>
              <a:t>Csikszentmihalyi</a:t>
            </a:r>
            <a:r>
              <a:rPr lang="en-US" sz="1725" dirty="0"/>
              <a:t>, one of the founders of the field of positive psychology and a pioneering researcher in the area of flow.</a:t>
            </a:r>
          </a:p>
          <a:p>
            <a:pPr marL="0">
              <a:buNone/>
            </a:pPr>
            <a:r>
              <a:rPr lang="en-US" sz="1725" dirty="0"/>
              <a:t>	According to </a:t>
            </a:r>
            <a:r>
              <a:rPr lang="en-US" sz="1725" dirty="0" err="1"/>
              <a:t>Cskikszentmihalyi</a:t>
            </a:r>
            <a:r>
              <a:rPr lang="en-US" sz="1725" dirty="0"/>
              <a:t>, there is a direct relationship between our </a:t>
            </a:r>
            <a:r>
              <a:rPr lang="en-US" sz="1725" dirty="0" err="1"/>
              <a:t>attentional</a:t>
            </a:r>
            <a:r>
              <a:rPr lang="en-US" sz="1725" dirty="0"/>
              <a:t> resources and our interest in the world: Nothing is interesting to us unless we focus our attention on it. Rocks are not interesting until we begin collecting them, people in the mall are not interesting until we become curious about their lives and where they are going, and vacuum cleaners are not interesting until we need to buy a new one. According to </a:t>
            </a:r>
            <a:r>
              <a:rPr lang="en-US" sz="1725" dirty="0" err="1"/>
              <a:t>Csikszentmihalyi</a:t>
            </a:r>
            <a:r>
              <a:rPr lang="en-US" sz="1725" dirty="0"/>
              <a:t>, we can develop our curiosity (and fight boredom) by making a conscious effort to direct our attention to something in particular in our environment.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8223" y="145777"/>
            <a:ext cx="6540917" cy="4830080"/>
          </a:xfrm>
        </p:spPr>
        <p:txBody>
          <a:bodyPr>
            <a:noAutofit/>
          </a:bodyPr>
          <a:lstStyle/>
          <a:p>
            <a:pPr marL="0">
              <a:buNone/>
            </a:pPr>
            <a:r>
              <a:rPr lang="en-US" sz="1800" b="1" dirty="0"/>
              <a:t>A Curiosity Challenge</a:t>
            </a:r>
          </a:p>
          <a:p>
            <a:pPr marL="0">
              <a:buNone/>
            </a:pPr>
            <a:r>
              <a:rPr lang="en-US" sz="1800" dirty="0"/>
              <a:t>	I leave you with the following Curiosity Challenge. Test </a:t>
            </a:r>
            <a:r>
              <a:rPr lang="en-US" sz="1800" dirty="0" err="1"/>
              <a:t>Csikszentmihalyi’s</a:t>
            </a:r>
            <a:r>
              <a:rPr lang="en-US" sz="1800" dirty="0"/>
              <a:t> theory in your own lives this week. During those times when you are feeling bored or </a:t>
            </a:r>
            <a:r>
              <a:rPr lang="en-US" sz="1800" dirty="0" err="1"/>
              <a:t>unstimulated</a:t>
            </a:r>
            <a:r>
              <a:rPr lang="en-US" sz="1800" dirty="0"/>
              <a:t> (e.g., while waiting in line at the grocery store), focus your attention on something that ordinarily might not engage your interest. For example, if you are at the grocery store, really notice how various customers interact with the checkout clerk. Are they making eye contact or averting their gaze? Do they make small talk? Do they offer to bag their own groceries? Notice how much effort you need to expend to focus your attention. Is it worth it? Is there a trade off between being bored (but with no demands placed on your psychic energy) and being interested?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935" y="812773"/>
            <a:ext cx="3602665" cy="3325091"/>
          </a:xfrm>
        </p:spPr>
        <p:txBody>
          <a:bodyPr anchor="t">
            <a:normAutofit/>
          </a:bodyPr>
          <a:lstStyle/>
          <a:p>
            <a:r>
              <a:rPr lang="en-US" sz="3075" b="1">
                <a:latin typeface="Avenir Next" panose="020B0503020202020204" pitchFamily="34" charset="0"/>
              </a:rPr>
              <a:t>Driving Question:</a:t>
            </a:r>
            <a:br>
              <a:rPr lang="en-US" sz="3075" b="1">
                <a:latin typeface="Avenir Next" panose="020B0503020202020204" pitchFamily="34" charset="0"/>
              </a:rPr>
            </a:br>
            <a:r>
              <a:rPr lang="en-US" sz="3075" b="1">
                <a:latin typeface="Avenir Next" panose="020B0503020202020204" pitchFamily="34" charset="0"/>
              </a:rPr>
              <a:t>  </a:t>
            </a:r>
            <a:br>
              <a:rPr lang="en-US" sz="3075"/>
            </a:br>
            <a:r>
              <a:rPr lang="en-US" sz="3075">
                <a:latin typeface="Avenir Next Medium" panose="020B0503020202020204" pitchFamily="34" charset="0"/>
              </a:rPr>
              <a:t>What set of interactions drives these changes?</a:t>
            </a:r>
            <a:endParaRPr lang="en-US" sz="3075" dirty="0">
              <a:latin typeface="Avenir Next Medium" panose="020B0503020202020204" pitchFamily="34" charset="0"/>
            </a:endParaRPr>
          </a:p>
        </p:txBody>
      </p:sp>
      <p:pic>
        <p:nvPicPr>
          <p:cNvPr id="6" name="Picture 5">
            <a:extLst>
              <a:ext uri="{FF2B5EF4-FFF2-40B4-BE49-F238E27FC236}">
                <a16:creationId xmlns:a16="http://schemas.microsoft.com/office/drawing/2014/main" id="{1D955520-3270-A14A-9D26-2C4528BFA727}"/>
              </a:ext>
            </a:extLst>
          </p:cNvPr>
          <p:cNvPicPr>
            <a:picLocks noChangeAspect="1"/>
          </p:cNvPicPr>
          <p:nvPr/>
        </p:nvPicPr>
        <p:blipFill>
          <a:blip r:embed="rId3"/>
          <a:stretch>
            <a:fillRect/>
          </a:stretch>
        </p:blipFill>
        <p:spPr>
          <a:xfrm>
            <a:off x="4434803" y="0"/>
            <a:ext cx="3974523" cy="5143500"/>
          </a:xfrm>
          <a:prstGeom prst="rect">
            <a:avLst/>
          </a:prstGeom>
        </p:spPr>
      </p:pic>
    </p:spTree>
    <p:extLst>
      <p:ext uri="{BB962C8B-B14F-4D97-AF65-F5344CB8AC3E}">
        <p14:creationId xmlns:p14="http://schemas.microsoft.com/office/powerpoint/2010/main" val="2334522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Text Box 2"/>
          <p:cNvSpPr txBox="1">
            <a:spLocks noChangeArrowheads="1"/>
          </p:cNvSpPr>
          <p:nvPr/>
        </p:nvSpPr>
        <p:spPr bwMode="auto">
          <a:xfrm>
            <a:off x="1536700" y="670006"/>
            <a:ext cx="6160691" cy="1985159"/>
          </a:xfrm>
          <a:prstGeom prst="rect">
            <a:avLst/>
          </a:prstGeom>
          <a:noFill/>
          <a:ln w="12700">
            <a:noFill/>
            <a:miter lim="800000"/>
            <a:headEnd/>
            <a:tailEnd/>
          </a:ln>
          <a:effectLst/>
        </p:spPr>
        <p:txBody>
          <a:bodyPr wrap="square">
            <a:prstTxWarp prst="textNoShape">
              <a:avLst/>
            </a:prstTxWarp>
            <a:spAutoFit/>
          </a:bodyPr>
          <a:lstStyle/>
          <a:p>
            <a:r>
              <a:rPr lang="en-US" dirty="0">
                <a:solidFill>
                  <a:srgbClr val="2E2C36"/>
                </a:solidFill>
                <a:latin typeface="Calibri"/>
                <a:cs typeface="Calibri"/>
              </a:rPr>
              <a:t>Connection circles are thinking tools designed to help students understand complexity.  Using connection circles as graphic organizers, students generate ideas about changing conditions within a system.  They choose the elements they think are most important to the change and draw arrows to trace cause and effect relationships. </a:t>
            </a:r>
            <a:r>
              <a:rPr lang="en-US" sz="900" dirty="0" err="1">
                <a:solidFill>
                  <a:srgbClr val="2E2C36"/>
                </a:solidFill>
                <a:latin typeface="Calibri"/>
                <a:cs typeface="Calibri"/>
              </a:rPr>
              <a:t>Quaden</a:t>
            </a:r>
            <a:r>
              <a:rPr lang="en-US" sz="900" dirty="0">
                <a:solidFill>
                  <a:srgbClr val="2E2C36"/>
                </a:solidFill>
                <a:latin typeface="Calibri"/>
                <a:cs typeface="Calibri"/>
              </a:rPr>
              <a:t> and </a:t>
            </a:r>
            <a:r>
              <a:rPr lang="en-US" sz="900" dirty="0" err="1">
                <a:solidFill>
                  <a:srgbClr val="2E2C36"/>
                </a:solidFill>
                <a:latin typeface="Calibri"/>
                <a:cs typeface="Calibri"/>
              </a:rPr>
              <a:t>Ticotsky</a:t>
            </a:r>
            <a:r>
              <a:rPr lang="en-US" sz="900" dirty="0">
                <a:solidFill>
                  <a:srgbClr val="2E2C36"/>
                </a:solidFill>
                <a:latin typeface="Calibri"/>
                <a:cs typeface="Calibri"/>
              </a:rPr>
              <a:t>, </a:t>
            </a:r>
            <a:r>
              <a:rPr lang="en-US" sz="900" i="1" dirty="0">
                <a:solidFill>
                  <a:srgbClr val="2E2C36"/>
                </a:solidFill>
                <a:latin typeface="Calibri"/>
                <a:cs typeface="Calibri"/>
              </a:rPr>
              <a:t>The Shape of Change</a:t>
            </a:r>
          </a:p>
          <a:p>
            <a:pPr lvl="2"/>
            <a:endParaRPr lang="en-US" sz="1500" dirty="0">
              <a:solidFill>
                <a:srgbClr val="081D58"/>
              </a:solidFill>
              <a:latin typeface="Calibri"/>
              <a:cs typeface="Calibri"/>
            </a:endParaRPr>
          </a:p>
        </p:txBody>
      </p:sp>
      <p:sp>
        <p:nvSpPr>
          <p:cNvPr id="538628" name="Text Box 4"/>
          <p:cNvSpPr txBox="1">
            <a:spLocks noChangeArrowheads="1"/>
          </p:cNvSpPr>
          <p:nvPr/>
        </p:nvSpPr>
        <p:spPr bwMode="auto">
          <a:xfrm>
            <a:off x="2020491" y="80056"/>
            <a:ext cx="4762500" cy="646331"/>
          </a:xfrm>
          <a:prstGeom prst="rect">
            <a:avLst/>
          </a:prstGeom>
          <a:noFill/>
          <a:ln w="12700">
            <a:noFill/>
            <a:miter lim="800000"/>
            <a:headEnd/>
            <a:tailEnd/>
          </a:ln>
          <a:effectLst/>
        </p:spPr>
        <p:txBody>
          <a:bodyPr wrap="square">
            <a:prstTxWarp prst="textNoShape">
              <a:avLst/>
            </a:prstTxWarp>
            <a:spAutoFit/>
          </a:bodyPr>
          <a:lstStyle/>
          <a:p>
            <a:pPr algn="ctr">
              <a:spcBef>
                <a:spcPct val="50000"/>
              </a:spcBef>
            </a:pPr>
            <a:r>
              <a:rPr lang="en-US" sz="3600" b="1" dirty="0">
                <a:solidFill>
                  <a:srgbClr val="081D58"/>
                </a:solidFill>
                <a:latin typeface="Avenir Next" panose="020B0503020202020204" pitchFamily="34" charset="0"/>
                <a:cs typeface="Calibri"/>
              </a:rPr>
              <a:t>Connection Circles</a:t>
            </a:r>
          </a:p>
        </p:txBody>
      </p:sp>
      <p:pic>
        <p:nvPicPr>
          <p:cNvPr id="5" name="Picture 4" descr="Poppy Connection circle.jpg"/>
          <p:cNvPicPr>
            <a:picLocks noChangeAspect="1"/>
          </p:cNvPicPr>
          <p:nvPr/>
        </p:nvPicPr>
        <p:blipFill>
          <a:blip r:embed="rId3"/>
          <a:stretch>
            <a:fillRect/>
          </a:stretch>
        </p:blipFill>
        <p:spPr>
          <a:xfrm>
            <a:off x="4626074" y="2479682"/>
            <a:ext cx="3364532" cy="2523399"/>
          </a:xfrm>
          <a:prstGeom prst="rect">
            <a:avLst/>
          </a:prstGeom>
        </p:spPr>
      </p:pic>
      <p:pic>
        <p:nvPicPr>
          <p:cNvPr id="6" name="Picture 5" descr="connection circle.jpg"/>
          <p:cNvPicPr>
            <a:picLocks noChangeAspect="1"/>
          </p:cNvPicPr>
          <p:nvPr/>
        </p:nvPicPr>
        <p:blipFill>
          <a:blip r:embed="rId4"/>
          <a:stretch>
            <a:fillRect/>
          </a:stretch>
        </p:blipFill>
        <p:spPr>
          <a:xfrm>
            <a:off x="1198044" y="2479682"/>
            <a:ext cx="3364532" cy="2523399"/>
          </a:xfrm>
          <a:prstGeom prst="rect">
            <a:avLst/>
          </a:prstGeom>
        </p:spPr>
      </p:pic>
      <p:sp>
        <p:nvSpPr>
          <p:cNvPr id="7" name="TextBox 6"/>
          <p:cNvSpPr txBox="1"/>
          <p:nvPr/>
        </p:nvSpPr>
        <p:spPr>
          <a:xfrm>
            <a:off x="5392427" y="4935751"/>
            <a:ext cx="2517036" cy="438582"/>
          </a:xfrm>
          <a:prstGeom prst="rect">
            <a:avLst/>
          </a:prstGeom>
          <a:noFill/>
        </p:spPr>
        <p:txBody>
          <a:bodyPr wrap="none" rtlCol="0">
            <a:spAutoFit/>
          </a:bodyPr>
          <a:lstStyle/>
          <a:p>
            <a:r>
              <a:rPr lang="en-US" sz="900" dirty="0">
                <a:solidFill>
                  <a:schemeClr val="bg1">
                    <a:lumMod val="65000"/>
                  </a:schemeClr>
                </a:solidFill>
              </a:rPr>
              <a:t>©2018 Waters Foundation, </a:t>
            </a:r>
            <a:r>
              <a:rPr lang="en-US" sz="900" dirty="0" err="1">
                <a:solidFill>
                  <a:schemeClr val="bg1">
                    <a:lumMod val="65000"/>
                  </a:schemeClr>
                </a:solidFill>
              </a:rPr>
              <a:t>watersfoundation.org</a:t>
            </a:r>
            <a:endParaRPr lang="en-US" sz="900" dirty="0">
              <a:solidFill>
                <a:schemeClr val="bg1">
                  <a:lumMod val="65000"/>
                </a:schemeClr>
              </a:solidFill>
            </a:endParaRPr>
          </a:p>
          <a:p>
            <a:endParaRPr lang="en-US" sz="1350" dirty="0"/>
          </a:p>
        </p:txBody>
      </p:sp>
    </p:spTree>
    <p:extLst>
      <p:ext uri="{BB962C8B-B14F-4D97-AF65-F5344CB8AC3E}">
        <p14:creationId xmlns:p14="http://schemas.microsoft.com/office/powerpoint/2010/main" val="3239549201"/>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C86DF0-6E9A-3B4F-A19E-C7DB1844755B}"/>
              </a:ext>
            </a:extLst>
          </p:cNvPr>
          <p:cNvPicPr>
            <a:picLocks noChangeAspect="1"/>
          </p:cNvPicPr>
          <p:nvPr/>
        </p:nvPicPr>
        <p:blipFill>
          <a:blip r:embed="rId2"/>
          <a:stretch>
            <a:fillRect/>
          </a:stretch>
        </p:blipFill>
        <p:spPr>
          <a:xfrm>
            <a:off x="4572000" y="2486357"/>
            <a:ext cx="3644094" cy="2815241"/>
          </a:xfrm>
          <a:prstGeom prst="rect">
            <a:avLst/>
          </a:prstGeom>
        </p:spPr>
      </p:pic>
      <p:sp>
        <p:nvSpPr>
          <p:cNvPr id="2" name="Title 1">
            <a:extLst>
              <a:ext uri="{FF2B5EF4-FFF2-40B4-BE49-F238E27FC236}">
                <a16:creationId xmlns:a16="http://schemas.microsoft.com/office/drawing/2014/main" id="{58955D63-03CD-D04A-9FB2-5259ACA8A6D7}"/>
              </a:ext>
            </a:extLst>
          </p:cNvPr>
          <p:cNvSpPr>
            <a:spLocks noGrp="1"/>
          </p:cNvSpPr>
          <p:nvPr>
            <p:ph type="title"/>
          </p:nvPr>
        </p:nvSpPr>
        <p:spPr>
          <a:xfrm>
            <a:off x="281762" y="236100"/>
            <a:ext cx="1791653" cy="625554"/>
          </a:xfrm>
        </p:spPr>
        <p:txBody>
          <a:bodyPr/>
          <a:lstStyle/>
          <a:p>
            <a:r>
              <a:rPr lang="en-US" b="1" u="sng" dirty="0">
                <a:latin typeface="Avenir Next Demi Bold" panose="020B0503020202020204" pitchFamily="34" charset="0"/>
              </a:rPr>
              <a:t>Discuss:</a:t>
            </a:r>
          </a:p>
        </p:txBody>
      </p:sp>
      <p:sp>
        <p:nvSpPr>
          <p:cNvPr id="3" name="Content Placeholder 2">
            <a:extLst>
              <a:ext uri="{FF2B5EF4-FFF2-40B4-BE49-F238E27FC236}">
                <a16:creationId xmlns:a16="http://schemas.microsoft.com/office/drawing/2014/main" id="{EA07501E-12C5-004C-BC5C-A82EC6326B7D}"/>
              </a:ext>
            </a:extLst>
          </p:cNvPr>
          <p:cNvSpPr>
            <a:spLocks noGrp="1"/>
          </p:cNvSpPr>
          <p:nvPr>
            <p:ph idx="1"/>
          </p:nvPr>
        </p:nvSpPr>
        <p:spPr>
          <a:xfrm>
            <a:off x="1177588" y="1007150"/>
            <a:ext cx="6549390" cy="3900250"/>
          </a:xfrm>
        </p:spPr>
        <p:txBody>
          <a:bodyPr>
            <a:normAutofit/>
          </a:bodyPr>
          <a:lstStyle/>
          <a:p>
            <a:pPr marL="0" indent="0">
              <a:buNone/>
            </a:pPr>
            <a:r>
              <a:rPr lang="en-US" sz="1800" dirty="0">
                <a:latin typeface="Avenir Next Medium" panose="020B0503020202020204" pitchFamily="34" charset="0"/>
              </a:rPr>
              <a:t>What is curiosity?  What does it mean to be curious?</a:t>
            </a:r>
          </a:p>
          <a:p>
            <a:pPr marL="0" indent="0">
              <a:buNone/>
            </a:pPr>
            <a:endParaRPr lang="en-US" sz="1800" dirty="0">
              <a:latin typeface="Avenir Next Medium" panose="020B0503020202020204" pitchFamily="34" charset="0"/>
            </a:endParaRPr>
          </a:p>
          <a:p>
            <a:pPr marL="0" indent="0">
              <a:buNone/>
            </a:pPr>
            <a:r>
              <a:rPr lang="en-US" sz="1800" dirty="0">
                <a:latin typeface="Avenir Next Medium" panose="020B0503020202020204" pitchFamily="34" charset="0"/>
              </a:rPr>
              <a:t>Is curiosity a good thing?  Why/why not?</a:t>
            </a:r>
          </a:p>
          <a:p>
            <a:pPr marL="0" indent="0">
              <a:buNone/>
            </a:pPr>
            <a:endParaRPr lang="en-US" sz="1800" dirty="0">
              <a:latin typeface="Avenir Next Medium" panose="020B0503020202020204" pitchFamily="34" charset="0"/>
            </a:endParaRPr>
          </a:p>
          <a:p>
            <a:pPr marL="0" indent="0">
              <a:buNone/>
            </a:pPr>
            <a:r>
              <a:rPr lang="en-US" sz="1800" dirty="0">
                <a:latin typeface="Avenir Next Medium" panose="020B0503020202020204" pitchFamily="34" charset="0"/>
              </a:rPr>
              <a:t>How do we develop curiosity?  What would make a person more/less curious?</a:t>
            </a:r>
          </a:p>
        </p:txBody>
      </p:sp>
    </p:spTree>
    <p:extLst>
      <p:ext uri="{BB962C8B-B14F-4D97-AF65-F5344CB8AC3E}">
        <p14:creationId xmlns:p14="http://schemas.microsoft.com/office/powerpoint/2010/main" val="619579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80" name="Text Box 4"/>
          <p:cNvSpPr txBox="1">
            <a:spLocks noChangeArrowheads="1"/>
          </p:cNvSpPr>
          <p:nvPr/>
        </p:nvSpPr>
        <p:spPr bwMode="auto">
          <a:xfrm>
            <a:off x="760375" y="26780"/>
            <a:ext cx="7648649" cy="646331"/>
          </a:xfrm>
          <a:prstGeom prst="rect">
            <a:avLst/>
          </a:prstGeom>
          <a:noFill/>
          <a:ln w="12700">
            <a:noFill/>
            <a:miter lim="800000"/>
            <a:headEnd/>
            <a:tailEnd/>
          </a:ln>
          <a:effectLst/>
        </p:spPr>
        <p:txBody>
          <a:bodyPr wrap="square">
            <a:prstTxWarp prst="textNoShape">
              <a:avLst/>
            </a:prstTxWarp>
            <a:spAutoFit/>
          </a:bodyPr>
          <a:lstStyle/>
          <a:p>
            <a:pPr algn="ctr"/>
            <a:r>
              <a:rPr lang="en-US" sz="3600" b="1" dirty="0">
                <a:solidFill>
                  <a:srgbClr val="133E72"/>
                </a:solidFill>
                <a:latin typeface="Avenir Next" panose="020B0503020202020204" pitchFamily="34" charset="0"/>
                <a:cs typeface="Calibri"/>
              </a:rPr>
              <a:t>How to Make Connection Circles</a:t>
            </a:r>
          </a:p>
        </p:txBody>
      </p:sp>
      <p:sp>
        <p:nvSpPr>
          <p:cNvPr id="9" name="Rectangle 8"/>
          <p:cNvSpPr/>
          <p:nvPr/>
        </p:nvSpPr>
        <p:spPr>
          <a:xfrm>
            <a:off x="1282700" y="788550"/>
            <a:ext cx="6604000" cy="4185761"/>
          </a:xfrm>
          <a:prstGeom prst="rect">
            <a:avLst/>
          </a:prstGeom>
        </p:spPr>
        <p:txBody>
          <a:bodyPr wrap="square">
            <a:spAutoFit/>
          </a:bodyPr>
          <a:lstStyle/>
          <a:p>
            <a:pPr marL="388144" indent="-388144">
              <a:buFontTx/>
              <a:buAutoNum type="arabicPeriod"/>
            </a:pPr>
            <a:r>
              <a:rPr lang="en-US" sz="2100" dirty="0"/>
              <a:t>Draw a circle of behavior-over-time graphs (BOTGs). Limit the number to 5 – 10.</a:t>
            </a:r>
          </a:p>
          <a:p>
            <a:pPr marL="388144" indent="-388144">
              <a:buFontTx/>
              <a:buAutoNum type="arabicPeriod"/>
            </a:pPr>
            <a:r>
              <a:rPr lang="en-US" sz="2100" dirty="0"/>
              <a:t>Identify causality: elements that cause other elements to change (increase or decrease).</a:t>
            </a:r>
          </a:p>
          <a:p>
            <a:pPr marL="942975" lvl="2" indent="-257175">
              <a:buFont typeface="Arial" panose="020B0604020202020204" pitchFamily="34" charset="0"/>
              <a:buChar char="•"/>
            </a:pPr>
            <a:r>
              <a:rPr lang="en-US" sz="2100" dirty="0"/>
              <a:t>Find a </a:t>
            </a:r>
            <a:r>
              <a:rPr lang="en-US" sz="2100" b="1" dirty="0"/>
              <a:t>direct cause and effect </a:t>
            </a:r>
            <a:r>
              <a:rPr lang="en-US" sz="2100" dirty="0"/>
              <a:t>relationship.</a:t>
            </a:r>
          </a:p>
          <a:p>
            <a:pPr marL="942975" lvl="2" indent="-257175">
              <a:buFont typeface="Arial" panose="020B0604020202020204" pitchFamily="34" charset="0"/>
              <a:buChar char="•"/>
            </a:pPr>
            <a:r>
              <a:rPr lang="en-US" sz="2100" dirty="0"/>
              <a:t>Draw an arrow from the “cause” element to the “effect” element.</a:t>
            </a:r>
          </a:p>
          <a:p>
            <a:pPr marL="942975" lvl="2" indent="-257175">
              <a:buFont typeface="Arial" panose="020B0604020202020204" pitchFamily="34" charset="0"/>
              <a:buChar char="•"/>
            </a:pPr>
            <a:r>
              <a:rPr lang="en-US" sz="2100" dirty="0"/>
              <a:t>If the variables change in the same direction (both go up) make it one color and label it with a “+”.</a:t>
            </a:r>
          </a:p>
          <a:p>
            <a:pPr marL="942975" lvl="2" indent="-257175">
              <a:buFont typeface="Arial" panose="020B0604020202020204" pitchFamily="34" charset="0"/>
              <a:buChar char="•"/>
            </a:pPr>
            <a:r>
              <a:rPr lang="en-US" sz="2100" dirty="0"/>
              <a:t>If the variables go in opposite directions (when one goes up the other goes down) make it a different color and label with “-”.</a:t>
            </a:r>
          </a:p>
          <a:p>
            <a:endParaRPr lang="en-US" sz="2100" baseline="30000" dirty="0"/>
          </a:p>
        </p:txBody>
      </p:sp>
      <p:sp>
        <p:nvSpPr>
          <p:cNvPr id="16" name="TextBox 15"/>
          <p:cNvSpPr txBox="1"/>
          <p:nvPr/>
        </p:nvSpPr>
        <p:spPr>
          <a:xfrm>
            <a:off x="3007740" y="4935751"/>
            <a:ext cx="4993260" cy="230832"/>
          </a:xfrm>
          <a:prstGeom prst="rect">
            <a:avLst/>
          </a:prstGeom>
          <a:noFill/>
        </p:spPr>
        <p:txBody>
          <a:bodyPr wrap="square" rtlCol="0">
            <a:spAutoFit/>
          </a:bodyPr>
          <a:lstStyle/>
          <a:p>
            <a:pPr algn="r"/>
            <a:r>
              <a:rPr lang="en-US" sz="900" dirty="0"/>
              <a:t> Adapted from </a:t>
            </a:r>
            <a:r>
              <a:rPr lang="en-US" sz="900" i="1" dirty="0"/>
              <a:t>The Shape of Change</a:t>
            </a:r>
            <a:r>
              <a:rPr lang="en-US" sz="900" dirty="0"/>
              <a:t>, </a:t>
            </a:r>
            <a:r>
              <a:rPr lang="en-US" sz="900" dirty="0" err="1"/>
              <a:t>Ticotsky</a:t>
            </a:r>
            <a:r>
              <a:rPr lang="en-US" sz="900" dirty="0"/>
              <a:t>, </a:t>
            </a:r>
            <a:r>
              <a:rPr lang="en-US" sz="900" dirty="0" err="1"/>
              <a:t>Quaden</a:t>
            </a:r>
            <a:r>
              <a:rPr lang="en-US" sz="900" dirty="0"/>
              <a:t> and </a:t>
            </a:r>
            <a:r>
              <a:rPr lang="en-US" sz="900" dirty="0" err="1"/>
              <a:t>Lyneis</a:t>
            </a:r>
            <a:r>
              <a:rPr lang="en-US" sz="900" dirty="0"/>
              <a:t>.</a:t>
            </a:r>
          </a:p>
        </p:txBody>
      </p:sp>
    </p:spTree>
    <p:extLst>
      <p:ext uri="{BB962C8B-B14F-4D97-AF65-F5344CB8AC3E}">
        <p14:creationId xmlns:p14="http://schemas.microsoft.com/office/powerpoint/2010/main" val="2158858901"/>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Box 4"/>
          <p:cNvSpPr txBox="1">
            <a:spLocks noChangeArrowheads="1"/>
          </p:cNvSpPr>
          <p:nvPr/>
        </p:nvSpPr>
        <p:spPr bwMode="auto">
          <a:xfrm>
            <a:off x="1357729" y="1"/>
            <a:ext cx="6382027" cy="646331"/>
          </a:xfrm>
          <a:prstGeom prst="rect">
            <a:avLst/>
          </a:prstGeom>
          <a:noFill/>
          <a:ln w="12700">
            <a:noFill/>
            <a:miter lim="800000"/>
            <a:headEnd/>
            <a:tailEnd/>
          </a:ln>
          <a:effectLst/>
        </p:spPr>
        <p:txBody>
          <a:bodyPr wrap="square">
            <a:prstTxWarp prst="textNoShape">
              <a:avLst/>
            </a:prstTxWarp>
            <a:spAutoFit/>
          </a:bodyPr>
          <a:lstStyle/>
          <a:p>
            <a:pPr algn="ctr"/>
            <a:r>
              <a:rPr lang="en-US" sz="3600" b="1" dirty="0">
                <a:solidFill>
                  <a:srgbClr val="133E72"/>
                </a:solidFill>
                <a:latin typeface="Avenir Next" panose="020B0503020202020204" pitchFamily="34" charset="0"/>
                <a:cs typeface="Calibri"/>
              </a:rPr>
              <a:t>Connection Circle Template</a:t>
            </a:r>
          </a:p>
        </p:txBody>
      </p:sp>
      <p:pic>
        <p:nvPicPr>
          <p:cNvPr id="5" name="Graphic 4">
            <a:extLst>
              <a:ext uri="{FF2B5EF4-FFF2-40B4-BE49-F238E27FC236}">
                <a16:creationId xmlns:a16="http://schemas.microsoft.com/office/drawing/2014/main" id="{FA4BDC19-074F-E14E-8B7C-D7254D7B7AAE}"/>
              </a:ext>
            </a:extLst>
          </p:cNvPr>
          <p:cNvPicPr>
            <a:picLocks noChangeAspect="1"/>
          </p:cNvPicPr>
          <p:nvPr/>
        </p:nvPicPr>
        <p:blipFill>
          <a:blip r:embed="rId3"/>
          <a:stretch>
            <a:fillRect/>
          </a:stretch>
        </p:blipFill>
        <p:spPr>
          <a:xfrm>
            <a:off x="2318411" y="552590"/>
            <a:ext cx="4507178" cy="4507178"/>
          </a:xfrm>
          <a:prstGeom prst="rect">
            <a:avLst/>
          </a:prstGeom>
        </p:spPr>
      </p:pic>
    </p:spTree>
    <p:extLst>
      <p:ext uri="{BB962C8B-B14F-4D97-AF65-F5344CB8AC3E}">
        <p14:creationId xmlns:p14="http://schemas.microsoft.com/office/powerpoint/2010/main" val="1150932720"/>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1790-C6A3-E147-AEB2-89013A709882}"/>
              </a:ext>
            </a:extLst>
          </p:cNvPr>
          <p:cNvSpPr>
            <a:spLocks noGrp="1"/>
          </p:cNvSpPr>
          <p:nvPr>
            <p:ph type="title"/>
          </p:nvPr>
        </p:nvSpPr>
        <p:spPr>
          <a:xfrm>
            <a:off x="1485900" y="0"/>
            <a:ext cx="6172200" cy="704850"/>
          </a:xfrm>
        </p:spPr>
        <p:txBody>
          <a:bodyPr/>
          <a:lstStyle/>
          <a:p>
            <a:r>
              <a:rPr lang="en-US"/>
              <a:t>Find the Loops</a:t>
            </a:r>
          </a:p>
        </p:txBody>
      </p:sp>
      <p:sp>
        <p:nvSpPr>
          <p:cNvPr id="3" name="Content Placeholder 2">
            <a:extLst>
              <a:ext uri="{FF2B5EF4-FFF2-40B4-BE49-F238E27FC236}">
                <a16:creationId xmlns:a16="http://schemas.microsoft.com/office/drawing/2014/main" id="{1AA93650-5EE7-4243-9684-E746EECF52EE}"/>
              </a:ext>
            </a:extLst>
          </p:cNvPr>
          <p:cNvSpPr>
            <a:spLocks noGrp="1"/>
          </p:cNvSpPr>
          <p:nvPr>
            <p:ph idx="1"/>
          </p:nvPr>
        </p:nvSpPr>
        <p:spPr>
          <a:xfrm>
            <a:off x="1485900" y="704851"/>
            <a:ext cx="6172200" cy="3889772"/>
          </a:xfrm>
        </p:spPr>
        <p:txBody>
          <a:bodyPr>
            <a:normAutofit/>
          </a:bodyPr>
          <a:lstStyle/>
          <a:p>
            <a:pPr marL="0" indent="0">
              <a:buNone/>
            </a:pPr>
            <a:r>
              <a:rPr lang="en-US" sz="2700"/>
              <a:t>Reinforcing loops					Balancing loops</a:t>
            </a:r>
          </a:p>
        </p:txBody>
      </p:sp>
      <p:pic>
        <p:nvPicPr>
          <p:cNvPr id="4" name="Picture 3">
            <a:extLst>
              <a:ext uri="{FF2B5EF4-FFF2-40B4-BE49-F238E27FC236}">
                <a16:creationId xmlns:a16="http://schemas.microsoft.com/office/drawing/2014/main" id="{2ECE48DE-034D-3143-8F86-B4A6A3267D26}"/>
              </a:ext>
            </a:extLst>
          </p:cNvPr>
          <p:cNvPicPr>
            <a:picLocks noChangeAspect="1"/>
          </p:cNvPicPr>
          <p:nvPr/>
        </p:nvPicPr>
        <p:blipFill>
          <a:blip r:embed="rId3"/>
          <a:stretch>
            <a:fillRect/>
          </a:stretch>
        </p:blipFill>
        <p:spPr>
          <a:xfrm>
            <a:off x="1143000" y="1406230"/>
            <a:ext cx="3486150" cy="1712714"/>
          </a:xfrm>
          <a:prstGeom prst="rect">
            <a:avLst/>
          </a:prstGeom>
        </p:spPr>
      </p:pic>
      <p:pic>
        <p:nvPicPr>
          <p:cNvPr id="5" name="Picture 4">
            <a:extLst>
              <a:ext uri="{FF2B5EF4-FFF2-40B4-BE49-F238E27FC236}">
                <a16:creationId xmlns:a16="http://schemas.microsoft.com/office/drawing/2014/main" id="{D2E8330E-6BFA-C746-BD6A-865D63F9F9FA}"/>
              </a:ext>
            </a:extLst>
          </p:cNvPr>
          <p:cNvPicPr>
            <a:picLocks noChangeAspect="1"/>
          </p:cNvPicPr>
          <p:nvPr/>
        </p:nvPicPr>
        <p:blipFill>
          <a:blip r:embed="rId4"/>
          <a:stretch>
            <a:fillRect/>
          </a:stretch>
        </p:blipFill>
        <p:spPr>
          <a:xfrm>
            <a:off x="5132229" y="1409700"/>
            <a:ext cx="2868772" cy="1917112"/>
          </a:xfrm>
          <a:prstGeom prst="rect">
            <a:avLst/>
          </a:prstGeom>
        </p:spPr>
      </p:pic>
      <p:sp>
        <p:nvSpPr>
          <p:cNvPr id="7" name="TextBox 6"/>
          <p:cNvSpPr txBox="1"/>
          <p:nvPr/>
        </p:nvSpPr>
        <p:spPr>
          <a:xfrm>
            <a:off x="5392427" y="4935751"/>
            <a:ext cx="2517036" cy="438582"/>
          </a:xfrm>
          <a:prstGeom prst="rect">
            <a:avLst/>
          </a:prstGeom>
          <a:noFill/>
        </p:spPr>
        <p:txBody>
          <a:bodyPr wrap="none" rtlCol="0">
            <a:spAutoFit/>
          </a:bodyPr>
          <a:lstStyle/>
          <a:p>
            <a:r>
              <a:rPr lang="en-US" sz="900" dirty="0">
                <a:solidFill>
                  <a:schemeClr val="bg1">
                    <a:lumMod val="65000"/>
                  </a:schemeClr>
                </a:solidFill>
              </a:rPr>
              <a:t>©2018 Waters Foundation, </a:t>
            </a:r>
            <a:r>
              <a:rPr lang="en-US" sz="900" dirty="0" err="1">
                <a:solidFill>
                  <a:schemeClr val="bg1">
                    <a:lumMod val="65000"/>
                  </a:schemeClr>
                </a:solidFill>
              </a:rPr>
              <a:t>watersfoundation.org</a:t>
            </a:r>
            <a:endParaRPr lang="en-US" sz="900" dirty="0">
              <a:solidFill>
                <a:schemeClr val="bg1">
                  <a:lumMod val="65000"/>
                </a:schemeClr>
              </a:solidFill>
            </a:endParaRPr>
          </a:p>
          <a:p>
            <a:endParaRPr lang="en-US" sz="1350" dirty="0"/>
          </a:p>
        </p:txBody>
      </p:sp>
    </p:spTree>
    <p:extLst>
      <p:ext uri="{BB962C8B-B14F-4D97-AF65-F5344CB8AC3E}">
        <p14:creationId xmlns:p14="http://schemas.microsoft.com/office/powerpoint/2010/main" val="3011369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Content Placeholder 26"/>
          <p:cNvSpPr>
            <a:spLocks noGrp="1"/>
          </p:cNvSpPr>
          <p:nvPr>
            <p:ph sz="quarter" idx="4"/>
          </p:nvPr>
        </p:nvSpPr>
        <p:spPr>
          <a:xfrm>
            <a:off x="1143000" y="4067544"/>
            <a:ext cx="6817896" cy="927100"/>
          </a:xfrm>
          <a:solidFill>
            <a:schemeClr val="accent5">
              <a:lumMod val="20000"/>
              <a:lumOff val="80000"/>
            </a:schemeClr>
          </a:solidFill>
        </p:spPr>
        <p:txBody>
          <a:bodyPr numCol="2"/>
          <a:lstStyle/>
          <a:p>
            <a:pPr eaLnBrk="1" hangingPunct="1">
              <a:lnSpc>
                <a:spcPct val="90000"/>
              </a:lnSpc>
            </a:pPr>
            <a:r>
              <a:rPr lang="ja-JP" altLang="en-US" dirty="0">
                <a:latin typeface="Arial" charset="0"/>
                <a:cs typeface="Arial" charset="0"/>
              </a:rPr>
              <a:t>“</a:t>
            </a:r>
            <a:r>
              <a:rPr lang="en-US" altLang="ja-JP" dirty="0">
                <a:latin typeface="Arial" charset="0"/>
                <a:cs typeface="Arial" charset="0"/>
              </a:rPr>
              <a:t>Things are getting out of control!</a:t>
            </a:r>
            <a:r>
              <a:rPr lang="ja-JP" altLang="en-US" dirty="0">
                <a:latin typeface="Arial" charset="0"/>
                <a:cs typeface="Arial" charset="0"/>
              </a:rPr>
              <a:t>”</a:t>
            </a:r>
            <a:endParaRPr lang="en-US" dirty="0">
              <a:latin typeface="Arial" charset="0"/>
              <a:cs typeface="Arial" charset="0"/>
            </a:endParaRPr>
          </a:p>
          <a:p>
            <a:pPr eaLnBrk="1" hangingPunct="1">
              <a:lnSpc>
                <a:spcPct val="90000"/>
              </a:lnSpc>
            </a:pPr>
            <a:r>
              <a:rPr lang="ja-JP" altLang="en-US" dirty="0">
                <a:latin typeface="Arial" charset="0"/>
                <a:cs typeface="Arial" charset="0"/>
              </a:rPr>
              <a:t>“</a:t>
            </a:r>
            <a:r>
              <a:rPr lang="en-US" altLang="ja-JP" dirty="0">
                <a:latin typeface="Arial" charset="0"/>
                <a:cs typeface="Arial" charset="0"/>
              </a:rPr>
              <a:t>I can</a:t>
            </a:r>
            <a:r>
              <a:rPr lang="en-US" dirty="0">
                <a:latin typeface="Arial" charset="0"/>
                <a:cs typeface="Arial" charset="0"/>
              </a:rPr>
              <a:t>’</a:t>
            </a:r>
            <a:r>
              <a:rPr lang="en-US" altLang="ja-JP" dirty="0">
                <a:latin typeface="Arial" charset="0"/>
                <a:cs typeface="Arial" charset="0"/>
              </a:rPr>
              <a:t>t keep up!</a:t>
            </a:r>
            <a:r>
              <a:rPr lang="ja-JP" altLang="en-US" dirty="0">
                <a:latin typeface="Arial" charset="0"/>
                <a:cs typeface="Arial" charset="0"/>
              </a:rPr>
              <a:t>”</a:t>
            </a:r>
            <a:endParaRPr lang="en-US" dirty="0">
              <a:latin typeface="Arial" charset="0"/>
              <a:cs typeface="Arial" charset="0"/>
            </a:endParaRPr>
          </a:p>
          <a:p>
            <a:pPr eaLnBrk="1" hangingPunct="1">
              <a:lnSpc>
                <a:spcPct val="90000"/>
              </a:lnSpc>
            </a:pPr>
            <a:r>
              <a:rPr lang="ja-JP" altLang="en-US" dirty="0">
                <a:latin typeface="Arial" charset="0"/>
                <a:cs typeface="Arial" charset="0"/>
              </a:rPr>
              <a:t>“</a:t>
            </a:r>
            <a:r>
              <a:rPr lang="en-US" altLang="ja-JP" dirty="0">
                <a:latin typeface="Arial" charset="0"/>
                <a:cs typeface="Arial" charset="0"/>
              </a:rPr>
              <a:t>We are really on a roll now!</a:t>
            </a:r>
            <a:r>
              <a:rPr lang="ja-JP" altLang="en-US" dirty="0">
                <a:latin typeface="Arial" charset="0"/>
                <a:cs typeface="Arial" charset="0"/>
              </a:rPr>
              <a:t>”</a:t>
            </a:r>
            <a:endParaRPr lang="en-US" dirty="0">
              <a:latin typeface="Arial" charset="0"/>
              <a:cs typeface="Arial" charset="0"/>
            </a:endParaRPr>
          </a:p>
          <a:p>
            <a:pPr eaLnBrk="1" hangingPunct="1">
              <a:lnSpc>
                <a:spcPct val="90000"/>
              </a:lnSpc>
            </a:pPr>
            <a:r>
              <a:rPr lang="ja-JP" altLang="en-US" dirty="0">
                <a:latin typeface="Arial" charset="0"/>
                <a:cs typeface="Arial" charset="0"/>
              </a:rPr>
              <a:t>“</a:t>
            </a:r>
            <a:r>
              <a:rPr lang="en-US" altLang="ja-JP" dirty="0">
                <a:latin typeface="Arial" charset="0"/>
                <a:cs typeface="Arial" charset="0"/>
              </a:rPr>
              <a:t>The change seems to be doubling.</a:t>
            </a:r>
            <a:r>
              <a:rPr lang="ja-JP" altLang="en-US" dirty="0">
                <a:latin typeface="Arial" charset="0"/>
                <a:cs typeface="Arial" charset="0"/>
              </a:rPr>
              <a:t>”</a:t>
            </a:r>
            <a:endParaRPr lang="en-US" dirty="0">
              <a:latin typeface="Arial" charset="0"/>
              <a:cs typeface="Arial" charset="0"/>
            </a:endParaRPr>
          </a:p>
        </p:txBody>
      </p:sp>
      <p:sp>
        <p:nvSpPr>
          <p:cNvPr id="89100" name="Title 1"/>
          <p:cNvSpPr>
            <a:spLocks noGrp="1"/>
          </p:cNvSpPr>
          <p:nvPr>
            <p:ph type="title"/>
          </p:nvPr>
        </p:nvSpPr>
        <p:spPr>
          <a:xfrm>
            <a:off x="1465848" y="257794"/>
            <a:ext cx="6172200" cy="571500"/>
          </a:xfrm>
          <a:noFill/>
        </p:spPr>
        <p:txBody>
          <a:bodyPr>
            <a:noAutofit/>
          </a:bodyPr>
          <a:lstStyle/>
          <a:p>
            <a:pPr eaLnBrk="1" hangingPunct="1"/>
            <a:r>
              <a:rPr lang="en-US" sz="3600" b="1" dirty="0">
                <a:solidFill>
                  <a:srgbClr val="0A3C70"/>
                </a:solidFill>
                <a:latin typeface="Avenir Next" panose="020B0503020202020204" pitchFamily="34" charset="0"/>
                <a:cs typeface="Calibri"/>
              </a:rPr>
              <a:t>Reinforcing Feedback </a:t>
            </a:r>
          </a:p>
        </p:txBody>
      </p:sp>
      <p:sp>
        <p:nvSpPr>
          <p:cNvPr id="89101" name="TextBox 25"/>
          <p:cNvSpPr txBox="1">
            <a:spLocks noChangeArrowheads="1"/>
          </p:cNvSpPr>
          <p:nvPr/>
        </p:nvSpPr>
        <p:spPr bwMode="auto">
          <a:xfrm>
            <a:off x="5200650" y="5439569"/>
            <a:ext cx="2800350" cy="738664"/>
          </a:xfrm>
          <a:prstGeom prst="rect">
            <a:avLst/>
          </a:prstGeom>
          <a:solidFill>
            <a:schemeClr val="bg2"/>
          </a:solidFill>
          <a:ln w="9525">
            <a:solidFill>
              <a:schemeClr val="tx1"/>
            </a:solidFill>
            <a:miter lim="800000"/>
            <a:headEnd/>
            <a:tailEnd/>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50">
                <a:solidFill>
                  <a:srgbClr val="000000"/>
                </a:solidFill>
                <a:cs typeface="Arial" charset="0"/>
              </a:rPr>
              <a:t>R-Reinforcing Loop</a:t>
            </a:r>
          </a:p>
          <a:p>
            <a:pPr eaLnBrk="1" hangingPunct="1"/>
            <a:r>
              <a:rPr lang="en-US" sz="1050">
                <a:solidFill>
                  <a:srgbClr val="000000"/>
                </a:solidFill>
                <a:cs typeface="Arial" charset="0"/>
              </a:rPr>
              <a:t>B-Balancing Loop</a:t>
            </a:r>
          </a:p>
          <a:p>
            <a:pPr eaLnBrk="1" hangingPunct="1"/>
            <a:r>
              <a:rPr lang="en-US" sz="1050">
                <a:solidFill>
                  <a:srgbClr val="000000"/>
                </a:solidFill>
                <a:cs typeface="Arial" charset="0"/>
              </a:rPr>
              <a:t>+/s – adds to or same direction</a:t>
            </a:r>
          </a:p>
          <a:p>
            <a:pPr eaLnBrk="1" hangingPunct="1"/>
            <a:r>
              <a:rPr lang="en-US" sz="1050">
                <a:solidFill>
                  <a:srgbClr val="000000"/>
                </a:solidFill>
                <a:cs typeface="Arial" charset="0"/>
              </a:rPr>
              <a:t>-/o – subtracts from or opposite direction</a:t>
            </a:r>
          </a:p>
        </p:txBody>
      </p:sp>
      <p:pic>
        <p:nvPicPr>
          <p:cNvPr id="5" name="Picture 4"/>
          <p:cNvPicPr>
            <a:picLocks noChangeAspect="1"/>
          </p:cNvPicPr>
          <p:nvPr/>
        </p:nvPicPr>
        <p:blipFill>
          <a:blip r:embed="rId3"/>
          <a:stretch>
            <a:fillRect/>
          </a:stretch>
        </p:blipFill>
        <p:spPr>
          <a:xfrm>
            <a:off x="3068334" y="1090864"/>
            <a:ext cx="2967228" cy="2715110"/>
          </a:xfrm>
          <a:prstGeom prst="rect">
            <a:avLst/>
          </a:prstGeom>
        </p:spPr>
      </p:pic>
    </p:spTree>
    <p:extLst>
      <p:ext uri="{BB962C8B-B14F-4D97-AF65-F5344CB8AC3E}">
        <p14:creationId xmlns:p14="http://schemas.microsoft.com/office/powerpoint/2010/main" val="2166112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00" name="Title 1"/>
          <p:cNvSpPr>
            <a:spLocks noGrp="1"/>
          </p:cNvSpPr>
          <p:nvPr>
            <p:ph type="title"/>
          </p:nvPr>
        </p:nvSpPr>
        <p:spPr>
          <a:xfrm>
            <a:off x="2046692" y="560081"/>
            <a:ext cx="5050616" cy="1213905"/>
          </a:xfrm>
          <a:noFill/>
        </p:spPr>
        <p:txBody>
          <a:bodyPr>
            <a:noAutofit/>
          </a:bodyPr>
          <a:lstStyle/>
          <a:p>
            <a:pPr eaLnBrk="1" hangingPunct="1"/>
            <a:r>
              <a:rPr lang="en-US" sz="3600" b="1" dirty="0">
                <a:solidFill>
                  <a:srgbClr val="0A3C70"/>
                </a:solidFill>
                <a:latin typeface="Avenir Next" panose="020B0503020202020204" pitchFamily="34" charset="0"/>
                <a:cs typeface="Calibri"/>
              </a:rPr>
              <a:t>Reinforcing Feedback Behavior-Over-Time </a:t>
            </a:r>
          </a:p>
        </p:txBody>
      </p:sp>
      <p:pic>
        <p:nvPicPr>
          <p:cNvPr id="3" name="Picture 2"/>
          <p:cNvPicPr>
            <a:picLocks noChangeAspect="1"/>
          </p:cNvPicPr>
          <p:nvPr/>
        </p:nvPicPr>
        <p:blipFill>
          <a:blip r:embed="rId3"/>
          <a:stretch>
            <a:fillRect/>
          </a:stretch>
        </p:blipFill>
        <p:spPr>
          <a:xfrm>
            <a:off x="904662" y="644536"/>
            <a:ext cx="1142030" cy="1044994"/>
          </a:xfrm>
          <a:prstGeom prst="rect">
            <a:avLst/>
          </a:prstGeom>
        </p:spPr>
      </p:pic>
      <p:pic>
        <p:nvPicPr>
          <p:cNvPr id="6" name="Picture 5"/>
          <p:cNvPicPr>
            <a:picLocks noChangeAspect="1"/>
          </p:cNvPicPr>
          <p:nvPr/>
        </p:nvPicPr>
        <p:blipFill>
          <a:blip r:embed="rId4"/>
          <a:stretch>
            <a:fillRect/>
          </a:stretch>
        </p:blipFill>
        <p:spPr>
          <a:xfrm>
            <a:off x="7097308" y="628017"/>
            <a:ext cx="1133667" cy="1037342"/>
          </a:xfrm>
          <a:prstGeom prst="rect">
            <a:avLst/>
          </a:prstGeom>
        </p:spPr>
      </p:pic>
      <p:pic>
        <p:nvPicPr>
          <p:cNvPr id="7" name="Picture 6"/>
          <p:cNvPicPr>
            <a:picLocks noChangeAspect="1"/>
          </p:cNvPicPr>
          <p:nvPr/>
        </p:nvPicPr>
        <p:blipFill>
          <a:blip r:embed="rId5"/>
          <a:stretch>
            <a:fillRect/>
          </a:stretch>
        </p:blipFill>
        <p:spPr>
          <a:xfrm>
            <a:off x="1851489" y="2065020"/>
            <a:ext cx="2260316" cy="2586266"/>
          </a:xfrm>
          <a:prstGeom prst="rect">
            <a:avLst/>
          </a:prstGeom>
        </p:spPr>
      </p:pic>
      <p:pic>
        <p:nvPicPr>
          <p:cNvPr id="8" name="Picture 7"/>
          <p:cNvPicPr>
            <a:picLocks noChangeAspect="1"/>
          </p:cNvPicPr>
          <p:nvPr/>
        </p:nvPicPr>
        <p:blipFill>
          <a:blip r:embed="rId6"/>
          <a:stretch>
            <a:fillRect/>
          </a:stretch>
        </p:blipFill>
        <p:spPr>
          <a:xfrm>
            <a:off x="4870963" y="2065740"/>
            <a:ext cx="2253065" cy="2577968"/>
          </a:xfrm>
          <a:prstGeom prst="rect">
            <a:avLst/>
          </a:prstGeom>
        </p:spPr>
      </p:pic>
    </p:spTree>
    <p:extLst>
      <p:ext uri="{BB962C8B-B14F-4D97-AF65-F5344CB8AC3E}">
        <p14:creationId xmlns:p14="http://schemas.microsoft.com/office/powerpoint/2010/main" val="2640327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90392" y="0"/>
            <a:ext cx="4963215" cy="4963215"/>
          </a:xfrm>
          <a:prstGeom prst="rect">
            <a:avLst/>
          </a:prstGeom>
        </p:spPr>
      </p:pic>
    </p:spTree>
    <p:extLst>
      <p:ext uri="{BB962C8B-B14F-4D97-AF65-F5344CB8AC3E}">
        <p14:creationId xmlns:p14="http://schemas.microsoft.com/office/powerpoint/2010/main" val="4059404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Content Placeholder 26"/>
          <p:cNvSpPr>
            <a:spLocks noGrp="1"/>
          </p:cNvSpPr>
          <p:nvPr>
            <p:ph sz="half" idx="2"/>
          </p:nvPr>
        </p:nvSpPr>
        <p:spPr>
          <a:xfrm>
            <a:off x="1143001" y="3879111"/>
            <a:ext cx="6857999" cy="1125531"/>
          </a:xfrm>
          <a:solidFill>
            <a:srgbClr val="DBEEF4"/>
          </a:solidFill>
        </p:spPr>
        <p:txBody>
          <a:bodyPr numCol="2">
            <a:normAutofit/>
          </a:bodyPr>
          <a:lstStyle/>
          <a:p>
            <a:pPr eaLnBrk="1" hangingPunct="1">
              <a:lnSpc>
                <a:spcPct val="90000"/>
              </a:lnSpc>
            </a:pPr>
            <a:r>
              <a:rPr lang="ja-JP" altLang="en-US" sz="1650" dirty="0">
                <a:latin typeface="Calibri" charset="0"/>
              </a:rPr>
              <a:t>“</a:t>
            </a:r>
            <a:r>
              <a:rPr lang="en-US" altLang="ja-JP" sz="1650" dirty="0">
                <a:latin typeface="Calibri" charset="0"/>
              </a:rPr>
              <a:t>We are experiencing some subtle ups and downs.</a:t>
            </a:r>
            <a:r>
              <a:rPr lang="ja-JP" altLang="en-US" sz="1650" dirty="0">
                <a:latin typeface="Calibri" charset="0"/>
              </a:rPr>
              <a:t>”</a:t>
            </a:r>
            <a:endParaRPr lang="en-US" sz="1650" dirty="0">
              <a:latin typeface="Calibri" charset="0"/>
            </a:endParaRPr>
          </a:p>
          <a:p>
            <a:pPr eaLnBrk="1" hangingPunct="1">
              <a:lnSpc>
                <a:spcPct val="90000"/>
              </a:lnSpc>
            </a:pPr>
            <a:r>
              <a:rPr lang="ja-JP" altLang="en-US" sz="1650" dirty="0">
                <a:latin typeface="Calibri" charset="0"/>
              </a:rPr>
              <a:t>“</a:t>
            </a:r>
            <a:r>
              <a:rPr lang="en-US" altLang="ja-JP" sz="1650" dirty="0">
                <a:latin typeface="Calibri" charset="0"/>
              </a:rPr>
              <a:t>I can sense that things are beginning to settle down.</a:t>
            </a:r>
            <a:r>
              <a:rPr lang="ja-JP" altLang="en-US" sz="1650" dirty="0">
                <a:latin typeface="Calibri" charset="0"/>
              </a:rPr>
              <a:t>”</a:t>
            </a:r>
            <a:endParaRPr lang="en-US" sz="1650" dirty="0">
              <a:latin typeface="Calibri" charset="0"/>
            </a:endParaRPr>
          </a:p>
          <a:p>
            <a:pPr eaLnBrk="1" hangingPunct="1">
              <a:lnSpc>
                <a:spcPct val="90000"/>
              </a:lnSpc>
            </a:pPr>
            <a:r>
              <a:rPr lang="ja-JP" altLang="en-US" sz="1650" dirty="0">
                <a:latin typeface="Calibri" charset="0"/>
              </a:rPr>
              <a:t>“</a:t>
            </a:r>
            <a:r>
              <a:rPr lang="en-US" altLang="ja-JP" sz="1650" dirty="0">
                <a:latin typeface="Calibri" charset="0"/>
              </a:rPr>
              <a:t>We seem to be achieving balance and stability.</a:t>
            </a:r>
            <a:r>
              <a:rPr lang="ja-JP" altLang="en-US" sz="1650" dirty="0">
                <a:latin typeface="Calibri" charset="0"/>
              </a:rPr>
              <a:t>”</a:t>
            </a:r>
            <a:endParaRPr lang="en-US" sz="1650" dirty="0">
              <a:latin typeface="Calibri" charset="0"/>
            </a:endParaRPr>
          </a:p>
          <a:p>
            <a:pPr eaLnBrk="1" hangingPunct="1">
              <a:lnSpc>
                <a:spcPct val="90000"/>
              </a:lnSpc>
            </a:pPr>
            <a:r>
              <a:rPr lang="ja-JP" altLang="en-US" sz="1650" dirty="0">
                <a:latin typeface="Calibri" charset="0"/>
              </a:rPr>
              <a:t>“</a:t>
            </a:r>
            <a:r>
              <a:rPr lang="en-US" altLang="ja-JP" sz="1650" dirty="0">
                <a:latin typeface="Calibri" charset="0"/>
              </a:rPr>
              <a:t>Our system is close to reaching our goals.</a:t>
            </a:r>
            <a:r>
              <a:rPr lang="ja-JP" altLang="en-US" sz="1650" dirty="0">
                <a:latin typeface="Calibri" charset="0"/>
              </a:rPr>
              <a:t>”</a:t>
            </a:r>
            <a:endParaRPr lang="en-US" sz="1650" dirty="0">
              <a:latin typeface="Calibri" charset="0"/>
            </a:endParaRPr>
          </a:p>
        </p:txBody>
      </p:sp>
      <p:sp>
        <p:nvSpPr>
          <p:cNvPr id="29" name="Title 1"/>
          <p:cNvSpPr txBox="1">
            <a:spLocks/>
          </p:cNvSpPr>
          <p:nvPr/>
        </p:nvSpPr>
        <p:spPr>
          <a:xfrm>
            <a:off x="1485900" y="288958"/>
            <a:ext cx="6172200" cy="506945"/>
          </a:xfrm>
          <a:prstGeom prst="rect">
            <a:avLst/>
          </a:prstGeom>
          <a:noFill/>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a:solidFill>
                  <a:srgbClr val="0A3C70"/>
                </a:solidFill>
                <a:latin typeface="Avenir Next" panose="020B0503020202020204" pitchFamily="34" charset="0"/>
                <a:cs typeface="Calibri"/>
              </a:rPr>
              <a:t>Balancing Feedback </a:t>
            </a:r>
          </a:p>
        </p:txBody>
      </p:sp>
      <p:pic>
        <p:nvPicPr>
          <p:cNvPr id="5" name="Picture 4"/>
          <p:cNvPicPr>
            <a:picLocks noChangeAspect="1"/>
          </p:cNvPicPr>
          <p:nvPr/>
        </p:nvPicPr>
        <p:blipFill>
          <a:blip r:embed="rId3"/>
          <a:stretch>
            <a:fillRect/>
          </a:stretch>
        </p:blipFill>
        <p:spPr>
          <a:xfrm>
            <a:off x="3105504" y="1080333"/>
            <a:ext cx="2932991" cy="2683782"/>
          </a:xfrm>
          <a:prstGeom prst="rect">
            <a:avLst/>
          </a:prstGeom>
        </p:spPr>
      </p:pic>
    </p:spTree>
    <p:extLst>
      <p:ext uri="{BB962C8B-B14F-4D97-AF65-F5344CB8AC3E}">
        <p14:creationId xmlns:p14="http://schemas.microsoft.com/office/powerpoint/2010/main" val="35178222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850977" y="640731"/>
            <a:ext cx="1238486" cy="1133255"/>
          </a:xfrm>
          <a:prstGeom prst="rect">
            <a:avLst/>
          </a:prstGeom>
        </p:spPr>
      </p:pic>
      <p:pic>
        <p:nvPicPr>
          <p:cNvPr id="8" name="Picture 7"/>
          <p:cNvPicPr>
            <a:picLocks noChangeAspect="1"/>
          </p:cNvPicPr>
          <p:nvPr/>
        </p:nvPicPr>
        <p:blipFill>
          <a:blip r:embed="rId4"/>
          <a:stretch>
            <a:fillRect/>
          </a:stretch>
        </p:blipFill>
        <p:spPr>
          <a:xfrm>
            <a:off x="970478" y="617944"/>
            <a:ext cx="1322546" cy="1210172"/>
          </a:xfrm>
          <a:prstGeom prst="rect">
            <a:avLst/>
          </a:prstGeom>
        </p:spPr>
      </p:pic>
      <p:pic>
        <p:nvPicPr>
          <p:cNvPr id="9" name="Picture 8"/>
          <p:cNvPicPr>
            <a:picLocks noChangeAspect="1"/>
          </p:cNvPicPr>
          <p:nvPr/>
        </p:nvPicPr>
        <p:blipFill>
          <a:blip r:embed="rId5"/>
          <a:stretch>
            <a:fillRect/>
          </a:stretch>
        </p:blipFill>
        <p:spPr>
          <a:xfrm>
            <a:off x="2067712" y="2151855"/>
            <a:ext cx="2410680" cy="2431564"/>
          </a:xfrm>
          <a:prstGeom prst="rect">
            <a:avLst/>
          </a:prstGeom>
        </p:spPr>
      </p:pic>
      <p:pic>
        <p:nvPicPr>
          <p:cNvPr id="10" name="Picture 9"/>
          <p:cNvPicPr>
            <a:picLocks noChangeAspect="1"/>
          </p:cNvPicPr>
          <p:nvPr/>
        </p:nvPicPr>
        <p:blipFill>
          <a:blip r:embed="rId6"/>
          <a:stretch>
            <a:fillRect/>
          </a:stretch>
        </p:blipFill>
        <p:spPr>
          <a:xfrm>
            <a:off x="4965406" y="2151855"/>
            <a:ext cx="2168533" cy="2431564"/>
          </a:xfrm>
          <a:prstGeom prst="rect">
            <a:avLst/>
          </a:prstGeom>
        </p:spPr>
      </p:pic>
      <p:sp>
        <p:nvSpPr>
          <p:cNvPr id="12" name="Title 1">
            <a:extLst>
              <a:ext uri="{FF2B5EF4-FFF2-40B4-BE49-F238E27FC236}">
                <a16:creationId xmlns:a16="http://schemas.microsoft.com/office/drawing/2014/main" id="{7C24A053-36AD-8F41-BC26-F73A40EB71AE}"/>
              </a:ext>
            </a:extLst>
          </p:cNvPr>
          <p:cNvSpPr>
            <a:spLocks noGrp="1"/>
          </p:cNvSpPr>
          <p:nvPr>
            <p:ph type="title"/>
          </p:nvPr>
        </p:nvSpPr>
        <p:spPr>
          <a:xfrm>
            <a:off x="2046692" y="560081"/>
            <a:ext cx="5050616" cy="1213905"/>
          </a:xfrm>
          <a:noFill/>
        </p:spPr>
        <p:txBody>
          <a:bodyPr>
            <a:noAutofit/>
          </a:bodyPr>
          <a:lstStyle/>
          <a:p>
            <a:pPr eaLnBrk="1" hangingPunct="1"/>
            <a:r>
              <a:rPr lang="en-US" sz="3600" b="1" dirty="0">
                <a:solidFill>
                  <a:srgbClr val="0A3C70"/>
                </a:solidFill>
                <a:latin typeface="Avenir Next" panose="020B0503020202020204" pitchFamily="34" charset="0"/>
                <a:cs typeface="Calibri"/>
              </a:rPr>
              <a:t>Balancing Feedback </a:t>
            </a:r>
            <a:r>
              <a:rPr lang="en-US" sz="3200" b="1" dirty="0">
                <a:solidFill>
                  <a:srgbClr val="0A3C70"/>
                </a:solidFill>
                <a:latin typeface="Avenir Next Demi Bold" panose="020B0503020202020204" pitchFamily="34" charset="0"/>
                <a:cs typeface="Calibri"/>
              </a:rPr>
              <a:t>Behavior-Over-Time</a:t>
            </a:r>
            <a:r>
              <a:rPr lang="en-US" sz="3600" b="1" dirty="0">
                <a:solidFill>
                  <a:srgbClr val="0A3C70"/>
                </a:solidFill>
                <a:latin typeface="Avenir Next" panose="020B0503020202020204" pitchFamily="34" charset="0"/>
                <a:cs typeface="Calibri"/>
              </a:rPr>
              <a:t> </a:t>
            </a:r>
          </a:p>
        </p:txBody>
      </p:sp>
    </p:spTree>
    <p:extLst>
      <p:ext uri="{BB962C8B-B14F-4D97-AF65-F5344CB8AC3E}">
        <p14:creationId xmlns:p14="http://schemas.microsoft.com/office/powerpoint/2010/main" val="14698555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7"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5705" y="1708448"/>
            <a:ext cx="2962275" cy="320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p:cNvSpPr txBox="1"/>
          <p:nvPr/>
        </p:nvSpPr>
        <p:spPr>
          <a:xfrm>
            <a:off x="4655705" y="4852042"/>
            <a:ext cx="1946367" cy="438582"/>
          </a:xfrm>
          <a:prstGeom prst="rect">
            <a:avLst/>
          </a:prstGeom>
          <a:noFill/>
        </p:spPr>
        <p:txBody>
          <a:bodyPr wrap="none" rtlCol="0">
            <a:spAutoFit/>
          </a:bodyPr>
          <a:lstStyle/>
          <a:p>
            <a:r>
              <a:rPr lang="en-US" sz="1350" dirty="0"/>
              <a:t>- </a:t>
            </a:r>
            <a:r>
              <a:rPr lang="en-US" sz="900" dirty="0"/>
              <a:t>Artist, Aaron Bacall (</a:t>
            </a:r>
            <a:r>
              <a:rPr lang="en-US" sz="900" dirty="0">
                <a:hlinkClick r:id="rId4"/>
              </a:rPr>
              <a:t>cardstock.com</a:t>
            </a:r>
            <a:r>
              <a:rPr lang="en-US" sz="900" dirty="0"/>
              <a:t>)</a:t>
            </a:r>
          </a:p>
          <a:p>
            <a:endParaRPr lang="en-US" sz="900" dirty="0"/>
          </a:p>
        </p:txBody>
      </p:sp>
      <p:sp>
        <p:nvSpPr>
          <p:cNvPr id="18" name="Title 1">
            <a:extLst>
              <a:ext uri="{FF2B5EF4-FFF2-40B4-BE49-F238E27FC236}">
                <a16:creationId xmlns:a16="http://schemas.microsoft.com/office/drawing/2014/main" id="{416E3467-CC64-E840-A273-51DF491B7293}"/>
              </a:ext>
            </a:extLst>
          </p:cNvPr>
          <p:cNvSpPr txBox="1">
            <a:spLocks/>
          </p:cNvSpPr>
          <p:nvPr/>
        </p:nvSpPr>
        <p:spPr>
          <a:xfrm>
            <a:off x="2046692" y="358060"/>
            <a:ext cx="5050616" cy="1213905"/>
          </a:xfrm>
          <a:prstGeom prst="rect">
            <a:avLst/>
          </a:prstGeom>
          <a:noFill/>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3600" b="1" dirty="0">
                <a:solidFill>
                  <a:srgbClr val="0A3C70"/>
                </a:solidFill>
                <a:latin typeface="Avenir Next" panose="020B0503020202020204" pitchFamily="34" charset="0"/>
                <a:cs typeface="Calibri"/>
              </a:rPr>
              <a:t>Balancing Feedback </a:t>
            </a:r>
            <a:r>
              <a:rPr lang="en-US" sz="3200" b="1" dirty="0">
                <a:solidFill>
                  <a:srgbClr val="0A3C70"/>
                </a:solidFill>
                <a:latin typeface="Avenir Next Demi Bold" panose="020B0503020202020204" pitchFamily="34" charset="0"/>
                <a:cs typeface="Calibri"/>
              </a:rPr>
              <a:t>Causal Loop Diagram</a:t>
            </a:r>
            <a:r>
              <a:rPr lang="en-US" sz="3600" b="1" dirty="0">
                <a:solidFill>
                  <a:srgbClr val="0A3C70"/>
                </a:solidFill>
                <a:latin typeface="Avenir Next" panose="020B0503020202020204" pitchFamily="34" charset="0"/>
                <a:cs typeface="Calibri"/>
              </a:rPr>
              <a:t> </a:t>
            </a:r>
          </a:p>
        </p:txBody>
      </p:sp>
      <p:pic>
        <p:nvPicPr>
          <p:cNvPr id="6" name="Picture 5">
            <a:extLst>
              <a:ext uri="{FF2B5EF4-FFF2-40B4-BE49-F238E27FC236}">
                <a16:creationId xmlns:a16="http://schemas.microsoft.com/office/drawing/2014/main" id="{6A96A6FF-7A26-DD43-A647-83EDC8D70FB1}"/>
              </a:ext>
            </a:extLst>
          </p:cNvPr>
          <p:cNvPicPr>
            <a:picLocks noChangeAspect="1"/>
          </p:cNvPicPr>
          <p:nvPr/>
        </p:nvPicPr>
        <p:blipFill>
          <a:blip r:embed="rId5"/>
          <a:stretch>
            <a:fillRect/>
          </a:stretch>
        </p:blipFill>
        <p:spPr>
          <a:xfrm>
            <a:off x="1172757" y="1733369"/>
            <a:ext cx="2962276" cy="3185004"/>
          </a:xfrm>
          <a:prstGeom prst="rect">
            <a:avLst/>
          </a:prstGeom>
        </p:spPr>
      </p:pic>
    </p:spTree>
    <p:extLst>
      <p:ext uri="{BB962C8B-B14F-4D97-AF65-F5344CB8AC3E}">
        <p14:creationId xmlns:p14="http://schemas.microsoft.com/office/powerpoint/2010/main" val="213289577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194F0C7C-6F2F-F64C-9A38-9D13EAB3006C}"/>
              </a:ext>
            </a:extLst>
          </p:cNvPr>
          <p:cNvSpPr txBox="1">
            <a:spLocks/>
          </p:cNvSpPr>
          <p:nvPr/>
        </p:nvSpPr>
        <p:spPr>
          <a:xfrm>
            <a:off x="2046692" y="358060"/>
            <a:ext cx="5050616" cy="1213905"/>
          </a:xfrm>
          <a:prstGeom prst="rect">
            <a:avLst/>
          </a:prstGeom>
          <a:noFill/>
        </p:spPr>
        <p:txBody>
          <a:bodyPr vert="horz" lIns="91440" tIns="45720" rIns="91440" bIns="45720" rtlCol="0" anchor="ctr">
            <a:noAutofit/>
          </a:bodyPr>
          <a:lstStyle>
            <a:lvl1pPr algn="ctr" defTabSz="342900" rtl="0" eaLnBrk="1" latinLnBrk="0" hangingPunct="1">
              <a:spcBef>
                <a:spcPct val="0"/>
              </a:spcBef>
              <a:buNone/>
              <a:defRPr sz="3300" kern="1200">
                <a:solidFill>
                  <a:schemeClr val="tx1"/>
                </a:solidFill>
                <a:latin typeface="+mj-lt"/>
                <a:ea typeface="+mj-ea"/>
                <a:cs typeface="+mj-cs"/>
              </a:defRPr>
            </a:lvl1pPr>
          </a:lstStyle>
          <a:p>
            <a:r>
              <a:rPr lang="en-US" sz="3600" b="1" dirty="0">
                <a:solidFill>
                  <a:srgbClr val="0A3C70"/>
                </a:solidFill>
                <a:latin typeface="Avenir Next" panose="020B0503020202020204" pitchFamily="34" charset="0"/>
                <a:cs typeface="Calibri"/>
              </a:rPr>
              <a:t>Balancing Feedback </a:t>
            </a:r>
            <a:r>
              <a:rPr lang="en-US" sz="3200" b="1" dirty="0">
                <a:solidFill>
                  <a:srgbClr val="0A3C70"/>
                </a:solidFill>
                <a:latin typeface="Avenir Next Demi Bold" panose="020B0503020202020204" pitchFamily="34" charset="0"/>
                <a:cs typeface="Calibri"/>
              </a:rPr>
              <a:t>Causal Loop Diagram</a:t>
            </a:r>
            <a:r>
              <a:rPr lang="en-US" sz="3600" b="1" dirty="0">
                <a:solidFill>
                  <a:srgbClr val="0A3C70"/>
                </a:solidFill>
                <a:latin typeface="Avenir Next" panose="020B0503020202020204" pitchFamily="34" charset="0"/>
                <a:cs typeface="Calibri"/>
              </a:rPr>
              <a:t> </a:t>
            </a:r>
          </a:p>
        </p:txBody>
      </p:sp>
      <p:pic>
        <p:nvPicPr>
          <p:cNvPr id="5" name="Picture 4">
            <a:extLst>
              <a:ext uri="{FF2B5EF4-FFF2-40B4-BE49-F238E27FC236}">
                <a16:creationId xmlns:a16="http://schemas.microsoft.com/office/drawing/2014/main" id="{4A1DA1CE-33DA-F348-AA6F-B60F902CB4E3}"/>
              </a:ext>
            </a:extLst>
          </p:cNvPr>
          <p:cNvPicPr>
            <a:picLocks noChangeAspect="1"/>
          </p:cNvPicPr>
          <p:nvPr/>
        </p:nvPicPr>
        <p:blipFill>
          <a:blip r:embed="rId3"/>
          <a:stretch>
            <a:fillRect/>
          </a:stretch>
        </p:blipFill>
        <p:spPr>
          <a:xfrm>
            <a:off x="1110243" y="1904542"/>
            <a:ext cx="2425790" cy="2382982"/>
          </a:xfrm>
          <a:prstGeom prst="rect">
            <a:avLst/>
          </a:prstGeom>
        </p:spPr>
      </p:pic>
      <p:pic>
        <p:nvPicPr>
          <p:cNvPr id="7" name="Picture 6">
            <a:extLst>
              <a:ext uri="{FF2B5EF4-FFF2-40B4-BE49-F238E27FC236}">
                <a16:creationId xmlns:a16="http://schemas.microsoft.com/office/drawing/2014/main" id="{CD710F55-599F-4F45-8806-51BA32890635}"/>
              </a:ext>
            </a:extLst>
          </p:cNvPr>
          <p:cNvPicPr>
            <a:picLocks noChangeAspect="1"/>
          </p:cNvPicPr>
          <p:nvPr/>
        </p:nvPicPr>
        <p:blipFill>
          <a:blip r:embed="rId4"/>
          <a:stretch>
            <a:fillRect/>
          </a:stretch>
        </p:blipFill>
        <p:spPr>
          <a:xfrm>
            <a:off x="4873514" y="1904542"/>
            <a:ext cx="2690496" cy="2462729"/>
          </a:xfrm>
          <a:prstGeom prst="rect">
            <a:avLst/>
          </a:prstGeom>
        </p:spPr>
      </p:pic>
    </p:spTree>
    <p:extLst>
      <p:ext uri="{BB962C8B-B14F-4D97-AF65-F5344CB8AC3E}">
        <p14:creationId xmlns:p14="http://schemas.microsoft.com/office/powerpoint/2010/main" val="48039254"/>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solidFill>
                  <a:schemeClr val="bg1"/>
                </a:solidFill>
                <a:latin typeface="Avenir Next" panose="020B0503020202020204" pitchFamily="34" charset="0"/>
              </a:rPr>
              <a:t>Did Curiosity Kill the Cat?</a:t>
            </a:r>
          </a:p>
        </p:txBody>
      </p:sp>
      <p:sp>
        <p:nvSpPr>
          <p:cNvPr id="3" name="Subtitle 2"/>
          <p:cNvSpPr>
            <a:spLocks noGrp="1"/>
          </p:cNvSpPr>
          <p:nvPr>
            <p:ph type="subTitle" idx="1"/>
          </p:nvPr>
        </p:nvSpPr>
        <p:spPr>
          <a:xfrm>
            <a:off x="1920524" y="2914650"/>
            <a:ext cx="5314950" cy="1314450"/>
          </a:xfrm>
        </p:spPr>
        <p:txBody>
          <a:bodyPr>
            <a:normAutofit/>
          </a:bodyPr>
          <a:lstStyle/>
          <a:p>
            <a:r>
              <a:rPr lang="en-US" sz="1500" u="sng" dirty="0">
                <a:solidFill>
                  <a:srgbClr val="FFC000"/>
                </a:solidFill>
                <a:hlinkClick r:id="rId3">
                  <a:extLst>
                    <a:ext uri="{A12FA001-AC4F-418D-AE19-62706E023703}">
                      <ahyp:hlinkClr xmlns:ahyp="http://schemas.microsoft.com/office/drawing/2018/hyperlinkcolor" val="tx"/>
                    </a:ext>
                  </a:extLst>
                </a:hlinkClick>
              </a:rPr>
              <a:t>http://www.lifehack.org/articles/productivity/4-reasons-why-curiosity-is-important-and-how-to-develop-it.html</a:t>
            </a:r>
            <a:endParaRPr lang="en-US" sz="1500" dirty="0">
              <a:solidFill>
                <a:srgbClr val="FFC000"/>
              </a:solidFill>
            </a:endParaRPr>
          </a:p>
          <a:p>
            <a:endParaRPr lang="en-US" dirty="0">
              <a:solidFill>
                <a:srgbClr val="FFC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8F7733C-EF93-6D47-837F-62880199563D}"/>
              </a:ext>
            </a:extLst>
          </p:cNvPr>
          <p:cNvSpPr txBox="1"/>
          <p:nvPr/>
        </p:nvSpPr>
        <p:spPr>
          <a:xfrm>
            <a:off x="-2714449" y="2421454"/>
            <a:ext cx="532518" cy="507831"/>
          </a:xfrm>
          <a:prstGeom prst="rect">
            <a:avLst/>
          </a:prstGeom>
          <a:noFill/>
        </p:spPr>
        <p:txBody>
          <a:bodyPr wrap="none" rtlCol="0">
            <a:spAutoFit/>
          </a:bodyPr>
          <a:lstStyle/>
          <a:p>
            <a:r>
              <a:rPr lang="en-US" sz="2700"/>
              <a:t>#1</a:t>
            </a:r>
          </a:p>
        </p:txBody>
      </p:sp>
      <p:pic>
        <p:nvPicPr>
          <p:cNvPr id="13" name="Picture 12">
            <a:extLst>
              <a:ext uri="{FF2B5EF4-FFF2-40B4-BE49-F238E27FC236}">
                <a16:creationId xmlns:a16="http://schemas.microsoft.com/office/drawing/2014/main" id="{EBB9A397-FE71-ED4E-9C94-978BCC1A5ED4}"/>
              </a:ext>
            </a:extLst>
          </p:cNvPr>
          <p:cNvPicPr>
            <a:picLocks noChangeAspect="1"/>
          </p:cNvPicPr>
          <p:nvPr/>
        </p:nvPicPr>
        <p:blipFill>
          <a:blip r:embed="rId3"/>
          <a:stretch>
            <a:fillRect/>
          </a:stretch>
        </p:blipFill>
        <p:spPr>
          <a:xfrm>
            <a:off x="2006600" y="57150"/>
            <a:ext cx="5130800" cy="5029200"/>
          </a:xfrm>
          <a:prstGeom prst="rect">
            <a:avLst/>
          </a:prstGeom>
        </p:spPr>
      </p:pic>
    </p:spTree>
    <p:extLst>
      <p:ext uri="{BB962C8B-B14F-4D97-AF65-F5344CB8AC3E}">
        <p14:creationId xmlns:p14="http://schemas.microsoft.com/office/powerpoint/2010/main" val="32587488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299CAC2-20A4-754E-8507-C8462ADA1AD7}"/>
              </a:ext>
            </a:extLst>
          </p:cNvPr>
          <p:cNvSpPr txBox="1"/>
          <p:nvPr/>
        </p:nvSpPr>
        <p:spPr>
          <a:xfrm>
            <a:off x="-1843088" y="-1139920"/>
            <a:ext cx="359394" cy="507831"/>
          </a:xfrm>
          <a:prstGeom prst="rect">
            <a:avLst/>
          </a:prstGeom>
          <a:noFill/>
        </p:spPr>
        <p:txBody>
          <a:bodyPr wrap="none" rtlCol="0">
            <a:spAutoFit/>
          </a:bodyPr>
          <a:lstStyle/>
          <a:p>
            <a:r>
              <a:rPr lang="en-US" sz="2700"/>
              <a:t>4</a:t>
            </a:r>
          </a:p>
        </p:txBody>
      </p:sp>
      <p:pic>
        <p:nvPicPr>
          <p:cNvPr id="4" name="Picture 3">
            <a:extLst>
              <a:ext uri="{FF2B5EF4-FFF2-40B4-BE49-F238E27FC236}">
                <a16:creationId xmlns:a16="http://schemas.microsoft.com/office/drawing/2014/main" id="{C5A41752-873F-5441-AD36-DB9C45556A06}"/>
              </a:ext>
            </a:extLst>
          </p:cNvPr>
          <p:cNvPicPr>
            <a:picLocks noChangeAspect="1"/>
          </p:cNvPicPr>
          <p:nvPr/>
        </p:nvPicPr>
        <p:blipFill>
          <a:blip r:embed="rId2"/>
          <a:stretch>
            <a:fillRect/>
          </a:stretch>
        </p:blipFill>
        <p:spPr>
          <a:xfrm>
            <a:off x="2922869" y="186070"/>
            <a:ext cx="3298261" cy="4771360"/>
          </a:xfrm>
          <a:prstGeom prst="rect">
            <a:avLst/>
          </a:prstGeom>
        </p:spPr>
      </p:pic>
    </p:spTree>
    <p:extLst>
      <p:ext uri="{BB962C8B-B14F-4D97-AF65-F5344CB8AC3E}">
        <p14:creationId xmlns:p14="http://schemas.microsoft.com/office/powerpoint/2010/main" val="3289331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1143000" y="-1"/>
            <a:ext cx="6858000" cy="5143501"/>
          </a:xfrm>
        </p:spPr>
      </p:pic>
    </p:spTree>
    <p:extLst>
      <p:ext uri="{BB962C8B-B14F-4D97-AF65-F5344CB8AC3E}">
        <p14:creationId xmlns:p14="http://schemas.microsoft.com/office/powerpoint/2010/main" val="986734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88372" y="94364"/>
            <a:ext cx="5167256" cy="4954771"/>
          </a:xfrm>
        </p:spPr>
      </p:pic>
    </p:spTree>
    <p:extLst>
      <p:ext uri="{BB962C8B-B14F-4D97-AF65-F5344CB8AC3E}">
        <p14:creationId xmlns:p14="http://schemas.microsoft.com/office/powerpoint/2010/main" val="988100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0957" y="1063229"/>
            <a:ext cx="6172200" cy="3394472"/>
          </a:xfrm>
        </p:spPr>
        <p:txBody>
          <a:bodyPr>
            <a:normAutofit/>
          </a:bodyPr>
          <a:lstStyle/>
          <a:p>
            <a:pPr>
              <a:buNone/>
            </a:pPr>
            <a:r>
              <a:rPr lang="en-US" sz="3375" b="1" dirty="0">
                <a:latin typeface="Avenir Next Demi Bold" panose="020B0503020202020204" pitchFamily="34" charset="0"/>
              </a:rPr>
              <a:t>Is this true?</a:t>
            </a:r>
          </a:p>
        </p:txBody>
      </p:sp>
      <p:pic>
        <p:nvPicPr>
          <p:cNvPr id="5" name="Picture 4"/>
          <p:cNvPicPr>
            <a:picLocks noChangeAspect="1"/>
          </p:cNvPicPr>
          <p:nvPr/>
        </p:nvPicPr>
        <p:blipFill>
          <a:blip r:embed="rId2"/>
          <a:stretch>
            <a:fillRect/>
          </a:stretch>
        </p:blipFill>
        <p:spPr>
          <a:xfrm>
            <a:off x="3825455" y="-476329"/>
            <a:ext cx="4043124" cy="5553900"/>
          </a:xfrm>
          <a:prstGeom prst="rect">
            <a:avLst/>
          </a:prstGeom>
        </p:spPr>
      </p:pic>
      <p:sp>
        <p:nvSpPr>
          <p:cNvPr id="4" name="TextBox 3"/>
          <p:cNvSpPr txBox="1"/>
          <p:nvPr/>
        </p:nvSpPr>
        <p:spPr>
          <a:xfrm>
            <a:off x="2339789" y="4869822"/>
            <a:ext cx="1391728" cy="230832"/>
          </a:xfrm>
          <a:prstGeom prst="rect">
            <a:avLst/>
          </a:prstGeom>
          <a:noFill/>
        </p:spPr>
        <p:txBody>
          <a:bodyPr wrap="none" rtlCol="0">
            <a:spAutoFit/>
          </a:bodyPr>
          <a:lstStyle/>
          <a:p>
            <a:r>
              <a:rPr lang="en-US" sz="900" dirty="0"/>
              <a:t>The Far Side, Gary Larson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None/>
            </a:pPr>
            <a:r>
              <a:rPr lang="en-US" sz="3675" b="1" dirty="0">
                <a:latin typeface="Avenir Next Demi Bold" panose="020B0503020202020204" pitchFamily="34" charset="0"/>
              </a:rPr>
              <a:t>Or this?</a:t>
            </a:r>
          </a:p>
        </p:txBody>
      </p:sp>
      <p:pic>
        <p:nvPicPr>
          <p:cNvPr id="4" name="Picture 3"/>
          <p:cNvPicPr>
            <a:picLocks noChangeAspect="1"/>
          </p:cNvPicPr>
          <p:nvPr/>
        </p:nvPicPr>
        <p:blipFill>
          <a:blip r:embed="rId2"/>
          <a:stretch>
            <a:fillRect/>
          </a:stretch>
        </p:blipFill>
        <p:spPr>
          <a:xfrm>
            <a:off x="3659322" y="-173042"/>
            <a:ext cx="4341678" cy="5492223"/>
          </a:xfrm>
          <a:prstGeom prst="rect">
            <a:avLst/>
          </a:prstGeom>
        </p:spPr>
      </p:pic>
      <p:sp>
        <p:nvSpPr>
          <p:cNvPr id="2" name="TextBox 1"/>
          <p:cNvSpPr txBox="1"/>
          <p:nvPr/>
        </p:nvSpPr>
        <p:spPr>
          <a:xfrm>
            <a:off x="2633224" y="4866501"/>
            <a:ext cx="1080745" cy="300082"/>
          </a:xfrm>
          <a:prstGeom prst="rect">
            <a:avLst/>
          </a:prstGeom>
          <a:noFill/>
        </p:spPr>
        <p:txBody>
          <a:bodyPr wrap="none" rtlCol="0">
            <a:spAutoFit/>
          </a:bodyPr>
          <a:lstStyle/>
          <a:p>
            <a:r>
              <a:rPr lang="en-US" sz="900" dirty="0"/>
              <a:t>Linked2leadership</a:t>
            </a:r>
            <a:r>
              <a:rPr lang="en-US" sz="1350"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50" b="1" dirty="0">
                <a:latin typeface="Avenir Next" panose="020B0503020202020204" pitchFamily="34" charset="0"/>
              </a:rPr>
              <a:t>What do you think?</a:t>
            </a:r>
          </a:p>
        </p:txBody>
      </p:sp>
      <p:sp>
        <p:nvSpPr>
          <p:cNvPr id="3" name="Content Placeholder 2"/>
          <p:cNvSpPr>
            <a:spLocks noGrp="1"/>
          </p:cNvSpPr>
          <p:nvPr>
            <p:ph idx="1"/>
          </p:nvPr>
        </p:nvSpPr>
        <p:spPr/>
        <p:txBody>
          <a:bodyPr>
            <a:normAutofit/>
          </a:bodyPr>
          <a:lstStyle/>
          <a:p>
            <a:pPr marL="0" indent="0" algn="ctr">
              <a:buNone/>
            </a:pPr>
            <a:r>
              <a:rPr lang="en-US" sz="2800" dirty="0">
                <a:latin typeface="Avenir Next Medium" panose="020B0503020202020204" pitchFamily="34" charset="0"/>
              </a:rPr>
              <a:t>Is curiosity good or bad?  Why do you think this?  Support your answer.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1115" y="627327"/>
            <a:ext cx="5018666" cy="872067"/>
          </a:xfrm>
        </p:spPr>
        <p:txBody>
          <a:bodyPr>
            <a:normAutofit/>
          </a:bodyPr>
          <a:lstStyle/>
          <a:p>
            <a:r>
              <a:rPr lang="en-US" sz="3900" b="1" dirty="0">
                <a:latin typeface="Avenir Next" panose="020B0503020202020204" pitchFamily="34" charset="0"/>
              </a:rPr>
              <a:t>Guiding Questions:</a:t>
            </a:r>
          </a:p>
        </p:txBody>
      </p:sp>
      <p:sp>
        <p:nvSpPr>
          <p:cNvPr id="3" name="Content Placeholder 2"/>
          <p:cNvSpPr>
            <a:spLocks noGrp="1"/>
          </p:cNvSpPr>
          <p:nvPr>
            <p:ph idx="1"/>
          </p:nvPr>
        </p:nvSpPr>
        <p:spPr>
          <a:xfrm>
            <a:off x="1701114" y="1511797"/>
            <a:ext cx="6265334" cy="3646355"/>
          </a:xfrm>
        </p:spPr>
        <p:txBody>
          <a:bodyPr>
            <a:normAutofit/>
          </a:bodyPr>
          <a:lstStyle/>
          <a:p>
            <a:r>
              <a:rPr lang="en-US" sz="2850" dirty="0">
                <a:latin typeface="Avenir Next Medium" panose="020B0503020202020204" pitchFamily="34" charset="0"/>
              </a:rPr>
              <a:t>What is curiosity?</a:t>
            </a:r>
          </a:p>
          <a:p>
            <a:r>
              <a:rPr lang="en-US" sz="2850" dirty="0">
                <a:latin typeface="Avenir Next Medium" panose="020B0503020202020204" pitchFamily="34" charset="0"/>
              </a:rPr>
              <a:t>What kinds of things would interact with curiosity?</a:t>
            </a:r>
          </a:p>
          <a:p>
            <a:r>
              <a:rPr lang="en-US" sz="2850" dirty="0">
                <a:latin typeface="Avenir Next Medium" panose="020B0503020202020204" pitchFamily="34" charset="0"/>
              </a:rPr>
              <a:t>How would those things interact?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595421"/>
            <a:ext cx="6172200" cy="857250"/>
          </a:xfrm>
        </p:spPr>
        <p:txBody>
          <a:bodyPr>
            <a:normAutofit/>
          </a:bodyPr>
          <a:lstStyle/>
          <a:p>
            <a:r>
              <a:rPr lang="en-US" sz="3900" b="1" dirty="0">
                <a:latin typeface="Avenir Next" panose="020B0503020202020204" pitchFamily="34" charset="0"/>
              </a:rPr>
              <a:t>Process:</a:t>
            </a:r>
          </a:p>
        </p:txBody>
      </p:sp>
      <p:sp>
        <p:nvSpPr>
          <p:cNvPr id="3" name="Content Placeholder 2"/>
          <p:cNvSpPr>
            <a:spLocks noGrp="1"/>
          </p:cNvSpPr>
          <p:nvPr>
            <p:ph idx="1"/>
          </p:nvPr>
        </p:nvSpPr>
        <p:spPr>
          <a:xfrm>
            <a:off x="999461" y="1452671"/>
            <a:ext cx="7676706" cy="3020483"/>
          </a:xfrm>
        </p:spPr>
        <p:txBody>
          <a:bodyPr>
            <a:normAutofit/>
          </a:bodyPr>
          <a:lstStyle/>
          <a:p>
            <a:pPr marL="385763" indent="-385763">
              <a:buFont typeface="+mj-lt"/>
              <a:buAutoNum type="arabicPeriod"/>
            </a:pPr>
            <a:r>
              <a:rPr lang="en-US" dirty="0">
                <a:latin typeface="Avenir Next Medium" panose="020B0503020202020204" pitchFamily="34" charset="0"/>
              </a:rPr>
              <a:t>Read the articles/information.</a:t>
            </a:r>
          </a:p>
          <a:p>
            <a:pPr marL="385763" indent="-385763">
              <a:buFont typeface="+mj-lt"/>
              <a:buAutoNum type="arabicPeriod"/>
            </a:pPr>
            <a:r>
              <a:rPr lang="en-US" dirty="0">
                <a:latin typeface="Avenir Next Medium" panose="020B0503020202020204" pitchFamily="34" charset="0"/>
              </a:rPr>
              <a:t>Keep track of things that are changing or that could change. </a:t>
            </a:r>
          </a:p>
          <a:p>
            <a:pPr marL="385763" indent="-385763">
              <a:buFont typeface="+mj-lt"/>
              <a:buAutoNum type="arabicPeriod"/>
            </a:pPr>
            <a:r>
              <a:rPr lang="en-US" dirty="0">
                <a:latin typeface="Avenir Next Medium" panose="020B0503020202020204" pitchFamily="34" charset="0"/>
              </a:rPr>
              <a:t>Create a connection circle using information from the articles.</a:t>
            </a:r>
          </a:p>
          <a:p>
            <a:pPr marL="385763" indent="-385763">
              <a:buFont typeface="+mj-lt"/>
              <a:buAutoNum type="arabicPeriod"/>
            </a:pPr>
            <a:r>
              <a:rPr lang="en-US" dirty="0">
                <a:latin typeface="Avenir Next Medium" panose="020B0503020202020204" pitchFamily="34" charset="0"/>
              </a:rPr>
              <a:t>Pull loops out of the connection circle.</a:t>
            </a:r>
          </a:p>
        </p:txBody>
      </p:sp>
    </p:spTree>
    <p:extLst>
      <p:ext uri="{BB962C8B-B14F-4D97-AF65-F5344CB8AC3E}">
        <p14:creationId xmlns:p14="http://schemas.microsoft.com/office/powerpoint/2010/main" val="1135508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
            <a:ext cx="6858000" cy="770466"/>
          </a:xfrm>
        </p:spPr>
        <p:txBody>
          <a:bodyPr>
            <a:noAutofit/>
          </a:bodyPr>
          <a:lstStyle/>
          <a:p>
            <a:r>
              <a:rPr lang="en-US" sz="1650" b="1" dirty="0"/>
              <a:t>“4 Reasons Why Curiosity is Important and How to Develop It”</a:t>
            </a:r>
            <a:br>
              <a:rPr lang="en-US" sz="1650" dirty="0"/>
            </a:br>
            <a:r>
              <a:rPr lang="en-US" sz="1350" dirty="0"/>
              <a:t>By </a:t>
            </a:r>
            <a:r>
              <a:rPr lang="en-US" sz="1350"/>
              <a:t>Donald Latumahina</a:t>
            </a:r>
            <a:br>
              <a:rPr lang="en-US" sz="1350"/>
            </a:br>
            <a:r>
              <a:rPr lang="en-US" sz="1050" u="sng">
                <a:hlinkClick r:id="rId2"/>
              </a:rPr>
              <a:t>http</a:t>
            </a:r>
            <a:r>
              <a:rPr lang="en-US" sz="1050" u="sng" dirty="0">
                <a:hlinkClick r:id="rId2"/>
              </a:rPr>
              <a:t>://www.lifehack.org/articles/productivity/4-reasons-why-curiosity-is-important-and-how-to-develop-it.html</a:t>
            </a:r>
            <a:endParaRPr lang="en-US" sz="1050" dirty="0"/>
          </a:p>
        </p:txBody>
      </p:sp>
      <p:sp>
        <p:nvSpPr>
          <p:cNvPr id="3" name="Content Placeholder 2"/>
          <p:cNvSpPr>
            <a:spLocks noGrp="1"/>
          </p:cNvSpPr>
          <p:nvPr>
            <p:ph idx="1"/>
          </p:nvPr>
        </p:nvSpPr>
        <p:spPr>
          <a:xfrm>
            <a:off x="1278467" y="838201"/>
            <a:ext cx="6637866" cy="4106333"/>
          </a:xfrm>
        </p:spPr>
        <p:txBody>
          <a:bodyPr>
            <a:noAutofit/>
          </a:bodyPr>
          <a:lstStyle/>
          <a:p>
            <a:pPr marL="0" fontAlgn="t">
              <a:buNone/>
            </a:pPr>
            <a:r>
              <a:rPr lang="en-US" sz="1575" i="1" dirty="0"/>
              <a:t>The important thing is not to stop questioning… Never lose a holy curiosity. </a:t>
            </a:r>
            <a:br>
              <a:rPr lang="en-US" sz="1575" i="1" dirty="0"/>
            </a:br>
            <a:r>
              <a:rPr lang="en-US" sz="1125" dirty="0"/>
              <a:t>Albert Einstein</a:t>
            </a:r>
          </a:p>
          <a:p>
            <a:pPr marL="0" fontAlgn="t">
              <a:buNone/>
            </a:pPr>
            <a:endParaRPr lang="en-US" sz="1575" dirty="0"/>
          </a:p>
          <a:p>
            <a:pPr marL="0" fontAlgn="t">
              <a:buNone/>
            </a:pPr>
            <a:r>
              <a:rPr lang="en-US" sz="1575" dirty="0"/>
              <a:t>	Curiosity is an important trait of a genius. I don’t think you can find an intellectual giant who is not a curious person. Thomas Edison, Leonardo </a:t>
            </a:r>
            <a:r>
              <a:rPr lang="en-US" sz="1575" dirty="0" err="1"/>
              <a:t>da</a:t>
            </a:r>
            <a:r>
              <a:rPr lang="en-US" sz="1575" dirty="0"/>
              <a:t> Vinci, Albert Einstein, Richard Feynman, they are all curious characters. Richard Feynman was especially known for his adventures which came from his curiosity.</a:t>
            </a:r>
          </a:p>
          <a:p>
            <a:pPr marL="0" fontAlgn="t">
              <a:buNone/>
            </a:pPr>
            <a:r>
              <a:rPr lang="en-US" sz="1575" dirty="0"/>
              <a:t>	But why is curiosity so important? Here are four reasons:</a:t>
            </a:r>
          </a:p>
          <a:p>
            <a:pPr marL="128588" indent="-385763" fontAlgn="t">
              <a:buFont typeface="+mj-lt"/>
              <a:buAutoNum type="arabicPeriod"/>
            </a:pPr>
            <a:r>
              <a:rPr lang="en-US" sz="1575" b="1" dirty="0"/>
              <a:t> It makes your mind active instead of passive</a:t>
            </a:r>
            <a:br>
              <a:rPr lang="en-US" sz="1575" b="1" dirty="0"/>
            </a:br>
            <a:r>
              <a:rPr lang="en-US" sz="1575" dirty="0"/>
              <a:t>Curious people always ask questions and search for answers in their minds. Their minds are always active. Since the mind is like a muscle which becomes stronger through continual exercise, the mental exercise caused by curiosity makes your mind stronger and stronger.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2816</TotalTime>
  <Words>1166</Words>
  <Application>Microsoft Macintosh PowerPoint</Application>
  <PresentationFormat>On-screen Show (16:9)</PresentationFormat>
  <Paragraphs>132</Paragraphs>
  <Slides>33</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Avenir Next</vt:lpstr>
      <vt:lpstr>Avenir Next Demi Bold</vt:lpstr>
      <vt:lpstr>Avenir Next Medium</vt:lpstr>
      <vt:lpstr>Calibri</vt:lpstr>
      <vt:lpstr>Office Theme</vt:lpstr>
      <vt:lpstr>Other articles on curiosity</vt:lpstr>
      <vt:lpstr>Discuss:</vt:lpstr>
      <vt:lpstr>Did Curiosity Kill the Cat?</vt:lpstr>
      <vt:lpstr>PowerPoint Presentation</vt:lpstr>
      <vt:lpstr>PowerPoint Presentation</vt:lpstr>
      <vt:lpstr>What do you think?</vt:lpstr>
      <vt:lpstr>Guiding Questions:</vt:lpstr>
      <vt:lpstr>Process:</vt:lpstr>
      <vt:lpstr>“4 Reasons Why Curiosity is Important and How to Develop It” By Donald Latumahina http://www.lifehack.org/articles/productivity/4-reasons-why-curiosity-is-important-and-how-to-develop-it.html</vt:lpstr>
      <vt:lpstr>PowerPoint Presentation</vt:lpstr>
      <vt:lpstr>PowerPoint Presentation</vt:lpstr>
      <vt:lpstr>PowerPoint Presentation</vt:lpstr>
      <vt:lpstr>“Curious about Curiosity” By:  Ben Dean, PhD https://www.authentichappiness.sas.upenn.edu/newsletters/authentichappinesscoaching/curiosity</vt:lpstr>
      <vt:lpstr>PowerPoint Presentation</vt:lpstr>
      <vt:lpstr>PowerPoint Presentation</vt:lpstr>
      <vt:lpstr>PowerPoint Presentation</vt:lpstr>
      <vt:lpstr>PowerPoint Presentation</vt:lpstr>
      <vt:lpstr>Driving Question:    What set of interactions drives these changes?</vt:lpstr>
      <vt:lpstr>PowerPoint Presentation</vt:lpstr>
      <vt:lpstr>PowerPoint Presentation</vt:lpstr>
      <vt:lpstr>PowerPoint Presentation</vt:lpstr>
      <vt:lpstr>Find the Loops</vt:lpstr>
      <vt:lpstr>Reinforcing Feedback </vt:lpstr>
      <vt:lpstr>Reinforcing Feedback Behavior-Over-Time </vt:lpstr>
      <vt:lpstr>PowerPoint Presentation</vt:lpstr>
      <vt:lpstr>PowerPoint Presentation</vt:lpstr>
      <vt:lpstr>Balancing Feedback Behavior-Over-Time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Did Curiosity Kill the Cat?</dc:title>
  <dc:creator>OGSiteTech</dc:creator>
  <cp:lastModifiedBy>Matt Holbein</cp:lastModifiedBy>
  <cp:revision>27</cp:revision>
  <dcterms:created xsi:type="dcterms:W3CDTF">2016-03-15T16:29:53Z</dcterms:created>
  <dcterms:modified xsi:type="dcterms:W3CDTF">2020-05-04T15:58:01Z</dcterms:modified>
</cp:coreProperties>
</file>